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6" r:id="rId2"/>
    <p:sldId id="258" r:id="rId3"/>
    <p:sldId id="322" r:id="rId4"/>
    <p:sldId id="345" r:id="rId5"/>
    <p:sldId id="341" r:id="rId6"/>
    <p:sldId id="320" r:id="rId7"/>
    <p:sldId id="323" r:id="rId8"/>
    <p:sldId id="271" r:id="rId9"/>
    <p:sldId id="257" r:id="rId10"/>
    <p:sldId id="259" r:id="rId11"/>
    <p:sldId id="266" r:id="rId12"/>
    <p:sldId id="265" r:id="rId13"/>
    <p:sldId id="307" r:id="rId14"/>
    <p:sldId id="261" r:id="rId15"/>
    <p:sldId id="268" r:id="rId16"/>
    <p:sldId id="318" r:id="rId17"/>
    <p:sldId id="270" r:id="rId18"/>
    <p:sldId id="319" r:id="rId19"/>
    <p:sldId id="312" r:id="rId20"/>
    <p:sldId id="272" r:id="rId21"/>
    <p:sldId id="263" r:id="rId22"/>
    <p:sldId id="273" r:id="rId23"/>
    <p:sldId id="317" r:id="rId24"/>
    <p:sldId id="310" r:id="rId25"/>
    <p:sldId id="277" r:id="rId26"/>
    <p:sldId id="311" r:id="rId27"/>
    <p:sldId id="278" r:id="rId28"/>
    <p:sldId id="279" r:id="rId29"/>
    <p:sldId id="280" r:id="rId30"/>
    <p:sldId id="281" r:id="rId31"/>
    <p:sldId id="321" r:id="rId32"/>
    <p:sldId id="328" r:id="rId33"/>
    <p:sldId id="329" r:id="rId34"/>
    <p:sldId id="330" r:id="rId35"/>
    <p:sldId id="275" r:id="rId36"/>
    <p:sldId id="324" r:id="rId37"/>
    <p:sldId id="316" r:id="rId38"/>
    <p:sldId id="325" r:id="rId39"/>
    <p:sldId id="326" r:id="rId40"/>
    <p:sldId id="332" r:id="rId41"/>
    <p:sldId id="342" r:id="rId42"/>
    <p:sldId id="262" r:id="rId43"/>
    <p:sldId id="333" r:id="rId44"/>
    <p:sldId id="264" r:id="rId45"/>
    <p:sldId id="334" r:id="rId46"/>
    <p:sldId id="335" r:id="rId47"/>
    <p:sldId id="267" r:id="rId48"/>
    <p:sldId id="338" r:id="rId49"/>
    <p:sldId id="339" r:id="rId50"/>
    <p:sldId id="343" r:id="rId51"/>
    <p:sldId id="344" r:id="rId52"/>
    <p:sldId id="346" r:id="rId53"/>
    <p:sldId id="347" r:id="rId54"/>
    <p:sldId id="348" r:id="rId55"/>
    <p:sldId id="349"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e Nugent" initials="KN" lastIdx="2" clrIdx="0">
    <p:extLst>
      <p:ext uri="{19B8F6BF-5375-455C-9EA6-DF929625EA0E}">
        <p15:presenceInfo xmlns:p15="http://schemas.microsoft.com/office/powerpoint/2012/main" userId="b9733f8aac8e479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021FD6-DF13-4419-A9D4-C65DD51DD5AE}" v="56" dt="2019-05-06T14:23:19.3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e Nugent" userId="b9733f8aac8e4791" providerId="LiveId" clId="{04021FD6-DF13-4419-A9D4-C65DD51DD5AE}"/>
    <pc:docChg chg="custSel mod addSld delSld modSld sldOrd">
      <pc:chgData name="Kristine Nugent" userId="b9733f8aac8e4791" providerId="LiveId" clId="{04021FD6-DF13-4419-A9D4-C65DD51DD5AE}" dt="2019-05-06T14:23:29.330" v="389" actId="1076"/>
      <pc:docMkLst>
        <pc:docMk/>
      </pc:docMkLst>
      <pc:sldChg chg="addSp modSp mod setBg">
        <pc:chgData name="Kristine Nugent" userId="b9733f8aac8e4791" providerId="LiveId" clId="{04021FD6-DF13-4419-A9D4-C65DD51DD5AE}" dt="2019-05-06T14:19:56.440" v="384" actId="26606"/>
        <pc:sldMkLst>
          <pc:docMk/>
          <pc:sldMk cId="355453964" sldId="256"/>
        </pc:sldMkLst>
        <pc:spChg chg="mod">
          <ac:chgData name="Kristine Nugent" userId="b9733f8aac8e4791" providerId="LiveId" clId="{04021FD6-DF13-4419-A9D4-C65DD51DD5AE}" dt="2019-05-06T14:19:56.440" v="384" actId="26606"/>
          <ac:spMkLst>
            <pc:docMk/>
            <pc:sldMk cId="355453964" sldId="256"/>
            <ac:spMk id="2" creationId="{A9A38ACF-8978-437D-9D1D-D13B4CD10BC1}"/>
          </ac:spMkLst>
        </pc:spChg>
        <pc:spChg chg="mod">
          <ac:chgData name="Kristine Nugent" userId="b9733f8aac8e4791" providerId="LiveId" clId="{04021FD6-DF13-4419-A9D4-C65DD51DD5AE}" dt="2019-05-06T14:19:56.440" v="384" actId="26606"/>
          <ac:spMkLst>
            <pc:docMk/>
            <pc:sldMk cId="355453964" sldId="256"/>
            <ac:spMk id="3" creationId="{BF3F06F9-A4F8-48C9-896B-60009588158A}"/>
          </ac:spMkLst>
        </pc:spChg>
        <pc:spChg chg="add">
          <ac:chgData name="Kristine Nugent" userId="b9733f8aac8e4791" providerId="LiveId" clId="{04021FD6-DF13-4419-A9D4-C65DD51DD5AE}" dt="2019-05-06T14:19:56.440" v="384" actId="26606"/>
          <ac:spMkLst>
            <pc:docMk/>
            <pc:sldMk cId="355453964" sldId="256"/>
            <ac:spMk id="9" creationId="{D0712110-0BC1-4B31-B3BB-63B44222E87F}"/>
          </ac:spMkLst>
        </pc:spChg>
        <pc:spChg chg="add">
          <ac:chgData name="Kristine Nugent" userId="b9733f8aac8e4791" providerId="LiveId" clId="{04021FD6-DF13-4419-A9D4-C65DD51DD5AE}" dt="2019-05-06T14:19:56.440" v="384" actId="26606"/>
          <ac:spMkLst>
            <pc:docMk/>
            <pc:sldMk cId="355453964" sldId="256"/>
            <ac:spMk id="11" creationId="{4466B5F3-C053-4580-B04A-1EF949888280}"/>
          </ac:spMkLst>
        </pc:spChg>
        <pc:picChg chg="add mod">
          <ac:chgData name="Kristine Nugent" userId="b9733f8aac8e4791" providerId="LiveId" clId="{04021FD6-DF13-4419-A9D4-C65DD51DD5AE}" dt="2019-05-06T14:19:56.440" v="384" actId="26606"/>
          <ac:picMkLst>
            <pc:docMk/>
            <pc:sldMk cId="355453964" sldId="256"/>
            <ac:picMk id="4" creationId="{2A866E2A-31A5-47EE-9B18-D1B3F44C8105}"/>
          </ac:picMkLst>
        </pc:picChg>
        <pc:picChg chg="add">
          <ac:chgData name="Kristine Nugent" userId="b9733f8aac8e4791" providerId="LiveId" clId="{04021FD6-DF13-4419-A9D4-C65DD51DD5AE}" dt="2019-05-06T14:19:56.440" v="384" actId="26606"/>
          <ac:picMkLst>
            <pc:docMk/>
            <pc:sldMk cId="355453964" sldId="256"/>
            <ac:picMk id="15" creationId="{25CED634-E2D0-4AB7-96DD-816C9B52C5CF}"/>
          </ac:picMkLst>
        </pc:picChg>
        <pc:cxnChg chg="add">
          <ac:chgData name="Kristine Nugent" userId="b9733f8aac8e4791" providerId="LiveId" clId="{04021FD6-DF13-4419-A9D4-C65DD51DD5AE}" dt="2019-05-06T14:19:56.440" v="384" actId="26606"/>
          <ac:cxnSpMkLst>
            <pc:docMk/>
            <pc:sldMk cId="355453964" sldId="256"/>
            <ac:cxnSpMk id="13" creationId="{FA6123F2-4B61-414F-A7E5-5B7828EACAE2}"/>
          </ac:cxnSpMkLst>
        </pc:cxnChg>
        <pc:cxnChg chg="add">
          <ac:chgData name="Kristine Nugent" userId="b9733f8aac8e4791" providerId="LiveId" clId="{04021FD6-DF13-4419-A9D4-C65DD51DD5AE}" dt="2019-05-06T14:19:56.440" v="384" actId="26606"/>
          <ac:cxnSpMkLst>
            <pc:docMk/>
            <pc:sldMk cId="355453964" sldId="256"/>
            <ac:cxnSpMk id="17" creationId="{FCDDCDFB-696D-4FDF-9B58-24F71B7C37BC}"/>
          </ac:cxnSpMkLst>
        </pc:cxnChg>
      </pc:sldChg>
      <pc:sldChg chg="modSp">
        <pc:chgData name="Kristine Nugent" userId="b9733f8aac8e4791" providerId="LiveId" clId="{04021FD6-DF13-4419-A9D4-C65DD51DD5AE}" dt="2019-05-04T11:38:16.379" v="2" actId="1076"/>
        <pc:sldMkLst>
          <pc:docMk/>
          <pc:sldMk cId="2535284672" sldId="262"/>
        </pc:sldMkLst>
        <pc:picChg chg="mod">
          <ac:chgData name="Kristine Nugent" userId="b9733f8aac8e4791" providerId="LiveId" clId="{04021FD6-DF13-4419-A9D4-C65DD51DD5AE}" dt="2019-05-04T11:38:16.379" v="2" actId="1076"/>
          <ac:picMkLst>
            <pc:docMk/>
            <pc:sldMk cId="2535284672" sldId="262"/>
            <ac:picMk id="1026" creationId="{9C636380-A780-4F2D-96B9-AE115E5DAA1C}"/>
          </ac:picMkLst>
        </pc:picChg>
      </pc:sldChg>
      <pc:sldChg chg="modSp">
        <pc:chgData name="Kristine Nugent" userId="b9733f8aac8e4791" providerId="LiveId" clId="{04021FD6-DF13-4419-A9D4-C65DD51DD5AE}" dt="2019-05-04T11:38:03.318" v="0" actId="27636"/>
        <pc:sldMkLst>
          <pc:docMk/>
          <pc:sldMk cId="1872292075" sldId="264"/>
        </pc:sldMkLst>
        <pc:spChg chg="mod">
          <ac:chgData name="Kristine Nugent" userId="b9733f8aac8e4791" providerId="LiveId" clId="{04021FD6-DF13-4419-A9D4-C65DD51DD5AE}" dt="2019-05-04T11:38:03.318" v="0" actId="27636"/>
          <ac:spMkLst>
            <pc:docMk/>
            <pc:sldMk cId="1872292075" sldId="264"/>
            <ac:spMk id="3" creationId="{563BE269-EA07-440D-9BB5-C9D72FFEE245}"/>
          </ac:spMkLst>
        </pc:spChg>
      </pc:sldChg>
      <pc:sldChg chg="modSp">
        <pc:chgData name="Kristine Nugent" userId="b9733f8aac8e4791" providerId="LiveId" clId="{04021FD6-DF13-4419-A9D4-C65DD51DD5AE}" dt="2019-05-04T11:38:42.459" v="7" actId="1076"/>
        <pc:sldMkLst>
          <pc:docMk/>
          <pc:sldMk cId="1819965498" sldId="267"/>
        </pc:sldMkLst>
        <pc:picChg chg="mod">
          <ac:chgData name="Kristine Nugent" userId="b9733f8aac8e4791" providerId="LiveId" clId="{04021FD6-DF13-4419-A9D4-C65DD51DD5AE}" dt="2019-05-04T11:38:42.459" v="7" actId="1076"/>
          <ac:picMkLst>
            <pc:docMk/>
            <pc:sldMk cId="1819965498" sldId="267"/>
            <ac:picMk id="3074" creationId="{F3DB3E39-9797-4C30-AA80-EEF9B9A9790F}"/>
          </ac:picMkLst>
        </pc:picChg>
      </pc:sldChg>
      <pc:sldChg chg="delSp delAnim">
        <pc:chgData name="Kristine Nugent" userId="b9733f8aac8e4791" providerId="LiveId" clId="{04021FD6-DF13-4419-A9D4-C65DD51DD5AE}" dt="2019-05-06T14:06:47.390" v="165" actId="478"/>
        <pc:sldMkLst>
          <pc:docMk/>
          <pc:sldMk cId="1172653582" sldId="273"/>
        </pc:sldMkLst>
        <pc:spChg chg="del">
          <ac:chgData name="Kristine Nugent" userId="b9733f8aac8e4791" providerId="LiveId" clId="{04021FD6-DF13-4419-A9D4-C65DD51DD5AE}" dt="2019-05-06T14:06:47.390" v="165" actId="478"/>
          <ac:spMkLst>
            <pc:docMk/>
            <pc:sldMk cId="1172653582" sldId="273"/>
            <ac:spMk id="6" creationId="{2EEC62EA-9BE5-4F45-A883-3179761856A2}"/>
          </ac:spMkLst>
        </pc:spChg>
      </pc:sldChg>
      <pc:sldChg chg="del">
        <pc:chgData name="Kristine Nugent" userId="b9733f8aac8e4791" providerId="LiveId" clId="{04021FD6-DF13-4419-A9D4-C65DD51DD5AE}" dt="2019-05-06T14:20:42.517" v="385" actId="2696"/>
        <pc:sldMkLst>
          <pc:docMk/>
          <pc:sldMk cId="2192172508" sldId="308"/>
        </pc:sldMkLst>
      </pc:sldChg>
      <pc:sldChg chg="addSp delSp modSp modAnim">
        <pc:chgData name="Kristine Nugent" userId="b9733f8aac8e4791" providerId="LiveId" clId="{04021FD6-DF13-4419-A9D4-C65DD51DD5AE}" dt="2019-05-06T14:06:29.926" v="163" actId="1076"/>
        <pc:sldMkLst>
          <pc:docMk/>
          <pc:sldMk cId="2896630813" sldId="312"/>
        </pc:sldMkLst>
        <pc:spChg chg="del">
          <ac:chgData name="Kristine Nugent" userId="b9733f8aac8e4791" providerId="LiveId" clId="{04021FD6-DF13-4419-A9D4-C65DD51DD5AE}" dt="2019-05-06T14:05:32.184" v="154"/>
          <ac:spMkLst>
            <pc:docMk/>
            <pc:sldMk cId="2896630813" sldId="312"/>
            <ac:spMk id="4" creationId="{B0F19E5B-EB96-4BF9-8250-DC5DAFAA3875}"/>
          </ac:spMkLst>
        </pc:spChg>
        <pc:spChg chg="mod">
          <ac:chgData name="Kristine Nugent" userId="b9733f8aac8e4791" providerId="LiveId" clId="{04021FD6-DF13-4419-A9D4-C65DD51DD5AE}" dt="2019-05-06T14:06:27.538" v="162" actId="1076"/>
          <ac:spMkLst>
            <pc:docMk/>
            <pc:sldMk cId="2896630813" sldId="312"/>
            <ac:spMk id="5" creationId="{E70CA037-AE16-42CC-A0E9-ECF9E8BBC15B}"/>
          </ac:spMkLst>
        </pc:spChg>
        <pc:spChg chg="mod">
          <ac:chgData name="Kristine Nugent" userId="b9733f8aac8e4791" providerId="LiveId" clId="{04021FD6-DF13-4419-A9D4-C65DD51DD5AE}" dt="2019-05-06T14:06:24.626" v="161" actId="1076"/>
          <ac:spMkLst>
            <pc:docMk/>
            <pc:sldMk cId="2896630813" sldId="312"/>
            <ac:spMk id="7" creationId="{C865BF2A-B360-4B0C-9B34-00030A62E95D}"/>
          </ac:spMkLst>
        </pc:spChg>
        <pc:spChg chg="add mod">
          <ac:chgData name="Kristine Nugent" userId="b9733f8aac8e4791" providerId="LiveId" clId="{04021FD6-DF13-4419-A9D4-C65DD51DD5AE}" dt="2019-05-06T14:06:29.926" v="163" actId="1076"/>
          <ac:spMkLst>
            <pc:docMk/>
            <pc:sldMk cId="2896630813" sldId="312"/>
            <ac:spMk id="9" creationId="{CB99F0EB-8C72-4CB7-B2F6-AB929B549DFA}"/>
          </ac:spMkLst>
        </pc:spChg>
      </pc:sldChg>
      <pc:sldChg chg="delSp del modAnim">
        <pc:chgData name="Kristine Nugent" userId="b9733f8aac8e4791" providerId="LiveId" clId="{04021FD6-DF13-4419-A9D4-C65DD51DD5AE}" dt="2019-05-06T14:06:35.724" v="164" actId="2696"/>
        <pc:sldMkLst>
          <pc:docMk/>
          <pc:sldMk cId="3765705474" sldId="313"/>
        </pc:sldMkLst>
        <pc:spChg chg="del">
          <ac:chgData name="Kristine Nugent" userId="b9733f8aac8e4791" providerId="LiveId" clId="{04021FD6-DF13-4419-A9D4-C65DD51DD5AE}" dt="2019-05-06T14:05:57.351" v="156"/>
          <ac:spMkLst>
            <pc:docMk/>
            <pc:sldMk cId="3765705474" sldId="313"/>
            <ac:spMk id="3" creationId="{55F9407D-CBC8-4F4C-B9FF-0D170B4F40D7}"/>
          </ac:spMkLst>
        </pc:spChg>
      </pc:sldChg>
      <pc:sldChg chg="del">
        <pc:chgData name="Kristine Nugent" userId="b9733f8aac8e4791" providerId="LiveId" clId="{04021FD6-DF13-4419-A9D4-C65DD51DD5AE}" dt="2019-05-06T14:04:47.860" v="153" actId="2696"/>
        <pc:sldMkLst>
          <pc:docMk/>
          <pc:sldMk cId="809582557" sldId="315"/>
        </pc:sldMkLst>
      </pc:sldChg>
      <pc:sldChg chg="modSp">
        <pc:chgData name="Kristine Nugent" userId="b9733f8aac8e4791" providerId="LiveId" clId="{04021FD6-DF13-4419-A9D4-C65DD51DD5AE}" dt="2019-05-06T14:04:11.104" v="152" actId="1076"/>
        <pc:sldMkLst>
          <pc:docMk/>
          <pc:sldMk cId="2323658719" sldId="323"/>
        </pc:sldMkLst>
        <pc:spChg chg="mod">
          <ac:chgData name="Kristine Nugent" userId="b9733f8aac8e4791" providerId="LiveId" clId="{04021FD6-DF13-4419-A9D4-C65DD51DD5AE}" dt="2019-05-06T14:04:11.104" v="152" actId="1076"/>
          <ac:spMkLst>
            <pc:docMk/>
            <pc:sldMk cId="2323658719" sldId="323"/>
            <ac:spMk id="4" creationId="{779BACED-C56F-4F2B-8F10-EDDF8D27E717}"/>
          </ac:spMkLst>
        </pc:spChg>
      </pc:sldChg>
      <pc:sldChg chg="del">
        <pc:chgData name="Kristine Nugent" userId="b9733f8aac8e4791" providerId="LiveId" clId="{04021FD6-DF13-4419-A9D4-C65DD51DD5AE}" dt="2019-05-06T14:07:37.927" v="166" actId="2696"/>
        <pc:sldMkLst>
          <pc:docMk/>
          <pc:sldMk cId="436134717" sldId="327"/>
        </pc:sldMkLst>
      </pc:sldChg>
      <pc:sldChg chg="del">
        <pc:chgData name="Kristine Nugent" userId="b9733f8aac8e4791" providerId="LiveId" clId="{04021FD6-DF13-4419-A9D4-C65DD51DD5AE}" dt="2019-05-06T14:07:44.922" v="167" actId="2696"/>
        <pc:sldMkLst>
          <pc:docMk/>
          <pc:sldMk cId="349423162" sldId="331"/>
        </pc:sldMkLst>
      </pc:sldChg>
      <pc:sldChg chg="modSp">
        <pc:chgData name="Kristine Nugent" userId="b9733f8aac8e4791" providerId="LiveId" clId="{04021FD6-DF13-4419-A9D4-C65DD51DD5AE}" dt="2019-05-04T11:38:39.287" v="6" actId="1076"/>
        <pc:sldMkLst>
          <pc:docMk/>
          <pc:sldMk cId="473570923" sldId="335"/>
        </pc:sldMkLst>
        <pc:spChg chg="mod">
          <ac:chgData name="Kristine Nugent" userId="b9733f8aac8e4791" providerId="LiveId" clId="{04021FD6-DF13-4419-A9D4-C65DD51DD5AE}" dt="2019-05-04T11:38:39.287" v="6" actId="1076"/>
          <ac:spMkLst>
            <pc:docMk/>
            <pc:sldMk cId="473570923" sldId="335"/>
            <ac:spMk id="4" creationId="{BB103273-C91D-43F3-AC92-7CC2A7AD4A21}"/>
          </ac:spMkLst>
        </pc:spChg>
        <pc:spChg chg="mod">
          <ac:chgData name="Kristine Nugent" userId="b9733f8aac8e4791" providerId="LiveId" clId="{04021FD6-DF13-4419-A9D4-C65DD51DD5AE}" dt="2019-05-04T11:38:36.459" v="5" actId="1076"/>
          <ac:spMkLst>
            <pc:docMk/>
            <pc:sldMk cId="473570923" sldId="335"/>
            <ac:spMk id="5" creationId="{1A9EB4BF-C663-4542-A515-4F097BD25B7B}"/>
          </ac:spMkLst>
        </pc:spChg>
        <pc:picChg chg="mod">
          <ac:chgData name="Kristine Nugent" userId="b9733f8aac8e4791" providerId="LiveId" clId="{04021FD6-DF13-4419-A9D4-C65DD51DD5AE}" dt="2019-05-04T11:38:32.668" v="3" actId="1076"/>
          <ac:picMkLst>
            <pc:docMk/>
            <pc:sldMk cId="473570923" sldId="335"/>
            <ac:picMk id="2050" creationId="{D198A54C-673C-4CEE-B8BA-15D2AF372AC0}"/>
          </ac:picMkLst>
        </pc:picChg>
        <pc:picChg chg="mod">
          <ac:chgData name="Kristine Nugent" userId="b9733f8aac8e4791" providerId="LiveId" clId="{04021FD6-DF13-4419-A9D4-C65DD51DD5AE}" dt="2019-05-04T11:38:33.983" v="4" actId="1076"/>
          <ac:picMkLst>
            <pc:docMk/>
            <pc:sldMk cId="473570923" sldId="335"/>
            <ac:picMk id="2052" creationId="{6E95B2B3-620A-4E74-B8BC-2FBEF970552A}"/>
          </ac:picMkLst>
        </pc:picChg>
      </pc:sldChg>
      <pc:sldChg chg="modSp">
        <pc:chgData name="Kristine Nugent" userId="b9733f8aac8e4791" providerId="LiveId" clId="{04021FD6-DF13-4419-A9D4-C65DD51DD5AE}" dt="2019-05-04T11:39:18.207" v="12" actId="1076"/>
        <pc:sldMkLst>
          <pc:docMk/>
          <pc:sldMk cId="983368732" sldId="338"/>
        </pc:sldMkLst>
        <pc:spChg chg="mod">
          <ac:chgData name="Kristine Nugent" userId="b9733f8aac8e4791" providerId="LiveId" clId="{04021FD6-DF13-4419-A9D4-C65DD51DD5AE}" dt="2019-05-04T11:39:12.863" v="11" actId="1076"/>
          <ac:spMkLst>
            <pc:docMk/>
            <pc:sldMk cId="983368732" sldId="338"/>
            <ac:spMk id="3" creationId="{D39D7707-AB5E-4AD3-BA5D-C14050DC832D}"/>
          </ac:spMkLst>
        </pc:spChg>
        <pc:spChg chg="mod">
          <ac:chgData name="Kristine Nugent" userId="b9733f8aac8e4791" providerId="LiveId" clId="{04021FD6-DF13-4419-A9D4-C65DD51DD5AE}" dt="2019-05-04T11:39:18.207" v="12" actId="1076"/>
          <ac:spMkLst>
            <pc:docMk/>
            <pc:sldMk cId="983368732" sldId="338"/>
            <ac:spMk id="4" creationId="{975734D8-E90B-4BF3-B6FD-64D4A8E94801}"/>
          </ac:spMkLst>
        </pc:spChg>
      </pc:sldChg>
      <pc:sldChg chg="modSp">
        <pc:chgData name="Kristine Nugent" userId="b9733f8aac8e4791" providerId="LiveId" clId="{04021FD6-DF13-4419-A9D4-C65DD51DD5AE}" dt="2019-05-04T11:39:24.565" v="14" actId="1076"/>
        <pc:sldMkLst>
          <pc:docMk/>
          <pc:sldMk cId="3289918069" sldId="339"/>
        </pc:sldMkLst>
        <pc:spChg chg="mod">
          <ac:chgData name="Kristine Nugent" userId="b9733f8aac8e4791" providerId="LiveId" clId="{04021FD6-DF13-4419-A9D4-C65DD51DD5AE}" dt="2019-05-04T11:39:24.565" v="14" actId="1076"/>
          <ac:spMkLst>
            <pc:docMk/>
            <pc:sldMk cId="3289918069" sldId="339"/>
            <ac:spMk id="4" creationId="{6C3E113D-0A39-457C-B777-C055DBD7F357}"/>
          </ac:spMkLst>
        </pc:spChg>
        <pc:picChg chg="mod">
          <ac:chgData name="Kristine Nugent" userId="b9733f8aac8e4791" providerId="LiveId" clId="{04021FD6-DF13-4419-A9D4-C65DD51DD5AE}" dt="2019-05-04T11:39:21.658" v="13" actId="1076"/>
          <ac:picMkLst>
            <pc:docMk/>
            <pc:sldMk cId="3289918069" sldId="339"/>
            <ac:picMk id="7170" creationId="{929F48DC-9DC2-4168-B064-900B51420255}"/>
          </ac:picMkLst>
        </pc:picChg>
      </pc:sldChg>
      <pc:sldChg chg="modSp del">
        <pc:chgData name="Kristine Nugent" userId="b9733f8aac8e4791" providerId="LiveId" clId="{04021FD6-DF13-4419-A9D4-C65DD51DD5AE}" dt="2019-05-06T14:21:30.047" v="386" actId="2696"/>
        <pc:sldMkLst>
          <pc:docMk/>
          <pc:sldMk cId="1533298737" sldId="340"/>
        </pc:sldMkLst>
        <pc:picChg chg="mod">
          <ac:chgData name="Kristine Nugent" userId="b9733f8aac8e4791" providerId="LiveId" clId="{04021FD6-DF13-4419-A9D4-C65DD51DD5AE}" dt="2019-05-04T11:39:28.477" v="15" actId="1076"/>
          <ac:picMkLst>
            <pc:docMk/>
            <pc:sldMk cId="1533298737" sldId="340"/>
            <ac:picMk id="6146" creationId="{4C4F7B5B-90A1-405B-8AD6-CFBA7BE6B1FF}"/>
          </ac:picMkLst>
        </pc:picChg>
      </pc:sldChg>
      <pc:sldChg chg="modSp add ord">
        <pc:chgData name="Kristine Nugent" userId="b9733f8aac8e4791" providerId="LiveId" clId="{04021FD6-DF13-4419-A9D4-C65DD51DD5AE}" dt="2019-05-04T11:41:20.137" v="43" actId="20577"/>
        <pc:sldMkLst>
          <pc:docMk/>
          <pc:sldMk cId="2553886324" sldId="341"/>
        </pc:sldMkLst>
        <pc:spChg chg="mod">
          <ac:chgData name="Kristine Nugent" userId="b9733f8aac8e4791" providerId="LiveId" clId="{04021FD6-DF13-4419-A9D4-C65DD51DD5AE}" dt="2019-05-04T11:41:20.137" v="43" actId="20577"/>
          <ac:spMkLst>
            <pc:docMk/>
            <pc:sldMk cId="2553886324" sldId="341"/>
            <ac:spMk id="2" creationId="{E68C7B4B-A84A-4D2C-A106-74F493259A5E}"/>
          </ac:spMkLst>
        </pc:spChg>
      </pc:sldChg>
      <pc:sldChg chg="modSp">
        <pc:chgData name="Kristine Nugent" userId="b9733f8aac8e4791" providerId="LiveId" clId="{04021FD6-DF13-4419-A9D4-C65DD51DD5AE}" dt="2019-05-04T11:41:41.477" v="63" actId="20577"/>
        <pc:sldMkLst>
          <pc:docMk/>
          <pc:sldMk cId="3576165303" sldId="342"/>
        </pc:sldMkLst>
        <pc:spChg chg="mod">
          <ac:chgData name="Kristine Nugent" userId="b9733f8aac8e4791" providerId="LiveId" clId="{04021FD6-DF13-4419-A9D4-C65DD51DD5AE}" dt="2019-05-04T11:41:41.477" v="63" actId="20577"/>
          <ac:spMkLst>
            <pc:docMk/>
            <pc:sldMk cId="3576165303" sldId="342"/>
            <ac:spMk id="2" creationId="{E68C7B4B-A84A-4D2C-A106-74F493259A5E}"/>
          </ac:spMkLst>
        </pc:spChg>
      </pc:sldChg>
      <pc:sldChg chg="addSp delSp modSp add">
        <pc:chgData name="Kristine Nugent" userId="b9733f8aac8e4791" providerId="LiveId" clId="{04021FD6-DF13-4419-A9D4-C65DD51DD5AE}" dt="2019-05-06T14:23:29.330" v="389" actId="1076"/>
        <pc:sldMkLst>
          <pc:docMk/>
          <pc:sldMk cId="448879487" sldId="343"/>
        </pc:sldMkLst>
        <pc:spChg chg="add mod">
          <ac:chgData name="Kristine Nugent" userId="b9733f8aac8e4791" providerId="LiveId" clId="{04021FD6-DF13-4419-A9D4-C65DD51DD5AE}" dt="2019-05-06T14:23:29.330" v="389" actId="1076"/>
          <ac:spMkLst>
            <pc:docMk/>
            <pc:sldMk cId="448879487" sldId="343"/>
            <ac:spMk id="2" creationId="{BCEDFA1A-3F3D-4CE3-B1F4-31D604039C0F}"/>
          </ac:spMkLst>
        </pc:spChg>
        <pc:picChg chg="add del mod">
          <ac:chgData name="Kristine Nugent" userId="b9733f8aac8e4791" providerId="LiveId" clId="{04021FD6-DF13-4419-A9D4-C65DD51DD5AE}" dt="2019-05-04T11:46:29.833" v="70" actId="478"/>
          <ac:picMkLst>
            <pc:docMk/>
            <pc:sldMk cId="448879487" sldId="343"/>
            <ac:picMk id="2" creationId="{9AE011A2-D9FD-4EC3-9E5C-E073140186E8}"/>
          </ac:picMkLst>
        </pc:picChg>
        <pc:picChg chg="add mod">
          <ac:chgData name="Kristine Nugent" userId="b9733f8aac8e4791" providerId="LiveId" clId="{04021FD6-DF13-4419-A9D4-C65DD51DD5AE}" dt="2019-05-06T14:23:25.131" v="388" actId="1076"/>
          <ac:picMkLst>
            <pc:docMk/>
            <pc:sldMk cId="448879487" sldId="343"/>
            <ac:picMk id="3" creationId="{40FD5369-759D-405F-8F29-33EF5EBC5508}"/>
          </ac:picMkLst>
        </pc:picChg>
        <pc:picChg chg="add mod">
          <ac:chgData name="Kristine Nugent" userId="b9733f8aac8e4791" providerId="LiveId" clId="{04021FD6-DF13-4419-A9D4-C65DD51DD5AE}" dt="2019-05-04T11:47:39.357" v="81" actId="1076"/>
          <ac:picMkLst>
            <pc:docMk/>
            <pc:sldMk cId="448879487" sldId="343"/>
            <ac:picMk id="4" creationId="{6C958B89-0B92-445D-BC11-95223D06B2BD}"/>
          </ac:picMkLst>
        </pc:picChg>
      </pc:sldChg>
      <pc:sldChg chg="addSp delSp modSp add">
        <pc:chgData name="Kristine Nugent" userId="b9733f8aac8e4791" providerId="LiveId" clId="{04021FD6-DF13-4419-A9D4-C65DD51DD5AE}" dt="2019-05-06T14:17:17.208" v="225" actId="1076"/>
        <pc:sldMkLst>
          <pc:docMk/>
          <pc:sldMk cId="2223260670" sldId="344"/>
        </pc:sldMkLst>
        <pc:spChg chg="add mod">
          <ac:chgData name="Kristine Nugent" userId="b9733f8aac8e4791" providerId="LiveId" clId="{04021FD6-DF13-4419-A9D4-C65DD51DD5AE}" dt="2019-05-06T14:17:17.208" v="225" actId="1076"/>
          <ac:spMkLst>
            <pc:docMk/>
            <pc:sldMk cId="2223260670" sldId="344"/>
            <ac:spMk id="4" creationId="{DFD6398C-7EDF-45BD-AD81-1157AB802324}"/>
          </ac:spMkLst>
        </pc:spChg>
        <pc:picChg chg="add mod">
          <ac:chgData name="Kristine Nugent" userId="b9733f8aac8e4791" providerId="LiveId" clId="{04021FD6-DF13-4419-A9D4-C65DD51DD5AE}" dt="2019-05-06T14:12:48.308" v="192" actId="1076"/>
          <ac:picMkLst>
            <pc:docMk/>
            <pc:sldMk cId="2223260670" sldId="344"/>
            <ac:picMk id="2" creationId="{E14BE4CD-EFE7-400E-BED0-31C2A2D74A9A}"/>
          </ac:picMkLst>
        </pc:picChg>
        <pc:picChg chg="add del mod">
          <ac:chgData name="Kristine Nugent" userId="b9733f8aac8e4791" providerId="LiveId" clId="{04021FD6-DF13-4419-A9D4-C65DD51DD5AE}" dt="2019-05-06T14:12:31.708" v="186"/>
          <ac:picMkLst>
            <pc:docMk/>
            <pc:sldMk cId="2223260670" sldId="344"/>
            <ac:picMk id="3" creationId="{7F38D5EF-2634-4A5E-920A-145E0378E3B9}"/>
          </ac:picMkLst>
        </pc:picChg>
        <pc:picChg chg="add mod">
          <ac:chgData name="Kristine Nugent" userId="b9733f8aac8e4791" providerId="LiveId" clId="{04021FD6-DF13-4419-A9D4-C65DD51DD5AE}" dt="2019-05-06T14:12:43.388" v="189" actId="1076"/>
          <ac:picMkLst>
            <pc:docMk/>
            <pc:sldMk cId="2223260670" sldId="344"/>
            <ac:picMk id="1026" creationId="{17F74D99-7DD2-42D8-96B1-544187DD244F}"/>
          </ac:picMkLst>
        </pc:picChg>
      </pc:sldChg>
      <pc:sldChg chg="modSp add">
        <pc:chgData name="Kristine Nugent" userId="b9733f8aac8e4791" providerId="LiveId" clId="{04021FD6-DF13-4419-A9D4-C65DD51DD5AE}" dt="2019-05-06T14:03:59.225" v="151" actId="20577"/>
        <pc:sldMkLst>
          <pc:docMk/>
          <pc:sldMk cId="3482729240" sldId="345"/>
        </pc:sldMkLst>
        <pc:spChg chg="mod">
          <ac:chgData name="Kristine Nugent" userId="b9733f8aac8e4791" providerId="LiveId" clId="{04021FD6-DF13-4419-A9D4-C65DD51DD5AE}" dt="2019-05-06T14:03:44.358" v="99" actId="20577"/>
          <ac:spMkLst>
            <pc:docMk/>
            <pc:sldMk cId="3482729240" sldId="345"/>
            <ac:spMk id="2" creationId="{194411FB-BD76-4079-91DF-8ED29283340D}"/>
          </ac:spMkLst>
        </pc:spChg>
        <pc:spChg chg="mod">
          <ac:chgData name="Kristine Nugent" userId="b9733f8aac8e4791" providerId="LiveId" clId="{04021FD6-DF13-4419-A9D4-C65DD51DD5AE}" dt="2019-05-06T14:03:59.225" v="151" actId="20577"/>
          <ac:spMkLst>
            <pc:docMk/>
            <pc:sldMk cId="3482729240" sldId="345"/>
            <ac:spMk id="3" creationId="{F3EEC8F6-8340-4090-B1CB-4BCE3889D711}"/>
          </ac:spMkLst>
        </pc:spChg>
      </pc:sldChg>
      <pc:sldChg chg="addSp delSp modSp add">
        <pc:chgData name="Kristine Nugent" userId="b9733f8aac8e4791" providerId="LiveId" clId="{04021FD6-DF13-4419-A9D4-C65DD51DD5AE}" dt="2019-05-06T14:17:23.009" v="226"/>
        <pc:sldMkLst>
          <pc:docMk/>
          <pc:sldMk cId="1627103288" sldId="346"/>
        </pc:sldMkLst>
        <pc:spChg chg="add">
          <ac:chgData name="Kristine Nugent" userId="b9733f8aac8e4791" providerId="LiveId" clId="{04021FD6-DF13-4419-A9D4-C65DD51DD5AE}" dt="2019-05-06T14:17:23.009" v="226"/>
          <ac:spMkLst>
            <pc:docMk/>
            <pc:sldMk cId="1627103288" sldId="346"/>
            <ac:spMk id="6" creationId="{01AAACB1-DA1B-4861-8C1A-1A46A8927445}"/>
          </ac:spMkLst>
        </pc:spChg>
        <pc:picChg chg="add mod">
          <ac:chgData name="Kristine Nugent" userId="b9733f8aac8e4791" providerId="LiveId" clId="{04021FD6-DF13-4419-A9D4-C65DD51DD5AE}" dt="2019-05-06T14:16:56.019" v="220" actId="1076"/>
          <ac:picMkLst>
            <pc:docMk/>
            <pc:sldMk cId="1627103288" sldId="346"/>
            <ac:picMk id="2" creationId="{6DD23FED-F65D-408F-9E28-6FC6FC39D9E4}"/>
          </ac:picMkLst>
        </pc:picChg>
        <pc:picChg chg="add del mod">
          <ac:chgData name="Kristine Nugent" userId="b9733f8aac8e4791" providerId="LiveId" clId="{04021FD6-DF13-4419-A9D4-C65DD51DD5AE}" dt="2019-05-06T14:14:56.765" v="204" actId="478"/>
          <ac:picMkLst>
            <pc:docMk/>
            <pc:sldMk cId="1627103288" sldId="346"/>
            <ac:picMk id="3" creationId="{98761083-DCBA-4E5A-922A-9B6A624F6F25}"/>
          </ac:picMkLst>
        </pc:picChg>
        <pc:picChg chg="add del mod">
          <ac:chgData name="Kristine Nugent" userId="b9733f8aac8e4791" providerId="LiveId" clId="{04021FD6-DF13-4419-A9D4-C65DD51DD5AE}" dt="2019-05-06T14:16:35.160" v="212"/>
          <ac:picMkLst>
            <pc:docMk/>
            <pc:sldMk cId="1627103288" sldId="346"/>
            <ac:picMk id="4" creationId="{F8E22287-84C8-4676-BB66-123D62D584A5}"/>
          </ac:picMkLst>
        </pc:picChg>
        <pc:picChg chg="add mod">
          <ac:chgData name="Kristine Nugent" userId="b9733f8aac8e4791" providerId="LiveId" clId="{04021FD6-DF13-4419-A9D4-C65DD51DD5AE}" dt="2019-05-06T14:16:50.724" v="217" actId="1076"/>
          <ac:picMkLst>
            <pc:docMk/>
            <pc:sldMk cId="1627103288" sldId="346"/>
            <ac:picMk id="5" creationId="{9906AF48-8658-4BCB-9F40-C3D9FB5F3465}"/>
          </ac:picMkLst>
        </pc:picChg>
      </pc:sldChg>
      <pc:sldChg chg="addSp modSp add">
        <pc:chgData name="Kristine Nugent" userId="b9733f8aac8e4791" providerId="LiveId" clId="{04021FD6-DF13-4419-A9D4-C65DD51DD5AE}" dt="2019-05-06T14:17:26.424" v="227"/>
        <pc:sldMkLst>
          <pc:docMk/>
          <pc:sldMk cId="818129546" sldId="347"/>
        </pc:sldMkLst>
        <pc:spChg chg="add">
          <ac:chgData name="Kristine Nugent" userId="b9733f8aac8e4791" providerId="LiveId" clId="{04021FD6-DF13-4419-A9D4-C65DD51DD5AE}" dt="2019-05-06T14:17:26.424" v="227"/>
          <ac:spMkLst>
            <pc:docMk/>
            <pc:sldMk cId="818129546" sldId="347"/>
            <ac:spMk id="3" creationId="{0C9FA400-129D-40D5-893D-CE494AF994DB}"/>
          </ac:spMkLst>
        </pc:spChg>
        <pc:picChg chg="add mod">
          <ac:chgData name="Kristine Nugent" userId="b9733f8aac8e4791" providerId="LiveId" clId="{04021FD6-DF13-4419-A9D4-C65DD51DD5AE}" dt="2019-05-06T14:16:44.740" v="216" actId="1076"/>
          <ac:picMkLst>
            <pc:docMk/>
            <pc:sldMk cId="818129546" sldId="347"/>
            <ac:picMk id="2" creationId="{EB3D6B59-13C3-46EE-88F2-BF9A2783F624}"/>
          </ac:picMkLst>
        </pc:picChg>
      </pc:sldChg>
      <pc:sldChg chg="add del">
        <pc:chgData name="Kristine Nugent" userId="b9733f8aac8e4791" providerId="LiveId" clId="{04021FD6-DF13-4419-A9D4-C65DD51DD5AE}" dt="2019-05-06T14:17:45.700" v="229"/>
        <pc:sldMkLst>
          <pc:docMk/>
          <pc:sldMk cId="2261797790" sldId="348"/>
        </pc:sldMkLst>
      </pc:sldChg>
      <pc:sldChg chg="modSp add">
        <pc:chgData name="Kristine Nugent" userId="b9733f8aac8e4791" providerId="LiveId" clId="{04021FD6-DF13-4419-A9D4-C65DD51DD5AE}" dt="2019-05-06T14:18:39.210" v="373" actId="1076"/>
        <pc:sldMkLst>
          <pc:docMk/>
          <pc:sldMk cId="3730502528" sldId="348"/>
        </pc:sldMkLst>
        <pc:spChg chg="mod">
          <ac:chgData name="Kristine Nugent" userId="b9733f8aac8e4791" providerId="LiveId" clId="{04021FD6-DF13-4419-A9D4-C65DD51DD5AE}" dt="2019-05-06T14:17:59.124" v="267" actId="20577"/>
          <ac:spMkLst>
            <pc:docMk/>
            <pc:sldMk cId="3730502528" sldId="348"/>
            <ac:spMk id="2" creationId="{F58F4BDB-2421-4B71-8FFC-1EBDAED4A816}"/>
          </ac:spMkLst>
        </pc:spChg>
        <pc:spChg chg="mod">
          <ac:chgData name="Kristine Nugent" userId="b9733f8aac8e4791" providerId="LiveId" clId="{04021FD6-DF13-4419-A9D4-C65DD51DD5AE}" dt="2019-05-06T14:18:39.210" v="373" actId="1076"/>
          <ac:spMkLst>
            <pc:docMk/>
            <pc:sldMk cId="3730502528" sldId="348"/>
            <ac:spMk id="3" creationId="{0F847DF9-6820-4CD3-8196-B00764B5931A}"/>
          </ac:spMkLst>
        </pc:spChg>
      </pc:sldChg>
      <pc:sldChg chg="addSp modSp add">
        <pc:chgData name="Kristine Nugent" userId="b9733f8aac8e4791" providerId="LiveId" clId="{04021FD6-DF13-4419-A9D4-C65DD51DD5AE}" dt="2019-05-06T14:19:32.880" v="382" actId="1076"/>
        <pc:sldMkLst>
          <pc:docMk/>
          <pc:sldMk cId="173996495" sldId="349"/>
        </pc:sldMkLst>
        <pc:spChg chg="add mod">
          <ac:chgData name="Kristine Nugent" userId="b9733f8aac8e4791" providerId="LiveId" clId="{04021FD6-DF13-4419-A9D4-C65DD51DD5AE}" dt="2019-05-06T14:19:31.393" v="381" actId="1076"/>
          <ac:spMkLst>
            <pc:docMk/>
            <pc:sldMk cId="173996495" sldId="349"/>
            <ac:spMk id="2" creationId="{CD2CFC88-0D10-4A10-9F02-8BDA7473E901}"/>
          </ac:spMkLst>
        </pc:spChg>
        <pc:picChg chg="add mod">
          <ac:chgData name="Kristine Nugent" userId="b9733f8aac8e4791" providerId="LiveId" clId="{04021FD6-DF13-4419-A9D4-C65DD51DD5AE}" dt="2019-05-06T14:19:32.880" v="382" actId="1076"/>
          <ac:picMkLst>
            <pc:docMk/>
            <pc:sldMk cId="173996495" sldId="349"/>
            <ac:picMk id="3" creationId="{948F6CDE-A174-446C-B0CA-3DD5A9635FA3}"/>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2-20T11:51:15.064" idx="1">
    <p:pos x="10" y="10"/>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2-20T14:12:14.068" idx="2">
    <p:pos x="10" y="10"/>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5/6/2019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344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6747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43987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4636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52473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5114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2905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02298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9334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746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pPr/>
              <a:t>5/6/2019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2165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5/6/2019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849888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nces.ed.gov/programs/digest/d17/tables/dt17_216.90.asp" TargetMode="External"/><Relationship Id="rId2" Type="http://schemas.openxmlformats.org/officeDocument/2006/relationships/hyperlink" Target="https://nces.ed.gov/programs/digest/d17/tables/dt17_105.50.asp?current=ye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nces.ed.gov/"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hyperlink" Target="https://wida.wisc.edu/memberships/consortiu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hyperlink" Target="https://reports.collegeboard.org/sat-suite-program-results/class-2018-results"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hyperlink" Target="https://reports.collegeboard.org/sat-suite-program-results/class-2018-results"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reports.collegeboard.org/sat-suite-program-results/class-2018-results" TargetMode="External"/><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on.gov.ua/storage/app/media/zagalna%20serednya/Book-ENG.pdf"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A9A38ACF-8978-437D-9D1D-D13B4CD10BC1}"/>
              </a:ext>
            </a:extLst>
          </p:cNvPr>
          <p:cNvSpPr>
            <a:spLocks noGrp="1"/>
          </p:cNvSpPr>
          <p:nvPr>
            <p:ph type="ctrTitle"/>
          </p:nvPr>
        </p:nvSpPr>
        <p:spPr>
          <a:xfrm>
            <a:off x="1452616" y="962902"/>
            <a:ext cx="4176384" cy="2380828"/>
          </a:xfrm>
        </p:spPr>
        <p:txBody>
          <a:bodyPr>
            <a:normAutofit/>
          </a:bodyPr>
          <a:lstStyle/>
          <a:p>
            <a:r>
              <a:rPr lang="en-US" sz="3400"/>
              <a:t>Perspectives on education reform, critical thinking, </a:t>
            </a:r>
            <a:br>
              <a:rPr lang="en-US" sz="3400"/>
            </a:br>
            <a:r>
              <a:rPr lang="en-US" sz="3400"/>
              <a:t>and assessment</a:t>
            </a:r>
          </a:p>
        </p:txBody>
      </p:sp>
      <p:sp>
        <p:nvSpPr>
          <p:cNvPr id="3" name="Subtitle 2">
            <a:extLst>
              <a:ext uri="{FF2B5EF4-FFF2-40B4-BE49-F238E27FC236}">
                <a16:creationId xmlns:a16="http://schemas.microsoft.com/office/drawing/2014/main" id="{BF3F06F9-A4F8-48C9-896B-60009588158A}"/>
              </a:ext>
            </a:extLst>
          </p:cNvPr>
          <p:cNvSpPr>
            <a:spLocks noGrp="1"/>
          </p:cNvSpPr>
          <p:nvPr>
            <p:ph type="subTitle" idx="1"/>
          </p:nvPr>
        </p:nvSpPr>
        <p:spPr>
          <a:xfrm>
            <a:off x="1452617" y="3531204"/>
            <a:ext cx="4171479" cy="1610643"/>
          </a:xfrm>
        </p:spPr>
        <p:txBody>
          <a:bodyPr>
            <a:normAutofit/>
          </a:bodyPr>
          <a:lstStyle/>
          <a:p>
            <a:r>
              <a:rPr lang="en-US" sz="1600" dirty="0"/>
              <a:t>Kristine nugent</a:t>
            </a:r>
          </a:p>
          <a:p>
            <a:r>
              <a:rPr lang="en-US" sz="1600" dirty="0"/>
              <a:t>Fulbright fellow</a:t>
            </a:r>
          </a:p>
          <a:p>
            <a:r>
              <a:rPr lang="en-US" sz="1600" dirty="0"/>
              <a:t>May 7, 2019 </a:t>
            </a:r>
          </a:p>
        </p:txBody>
      </p:sp>
      <p:cxnSp>
        <p:nvCxnSpPr>
          <p:cNvPr id="13" name="Straight Connector 12">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Picture 2" descr="https://gm1.ggpht.com/nwnwUiCVe4026ZaPCW_O7MW8iBfgXJNn54_bChlzr1RBtsA7m7zbGhfARDtCXxQHSzWJXA64TJds896PO-abGjBGc4NuxOKyqTkeLYxjgEEAIuo9J7SQChcZ0umBBXuGiOoEJRldApJbpVOm_qSnLd_C_pHNrA7J7thBWLbP-PPxeVCHXsCm1IhHUhNgzBpG-iwjwQV_GIATMSiwWyXHtxX_sr0fDbyBv9p7-hTtCZpG3nIkQv12-Hna6zdBXWKPLI-lrCMzi3aPuEGhWjpv-ie6s7TTEGhWjpiUyeDO-qzumGeVuThU8ZGaNzHW_WgXWHPz6ZAsuYd78TFkzeCAH886MwiwiWDdxFFvt-fEYiQ1OlKY3_9Wb6568K4JOO5I2-JzIDOD8jzeq2NeC4F2drte6dFL9IqJ9ZmcjkoD40mn8u7MR5CDV6Sg7f4truWR7qfpxr-h3hw5oGvWnO8txacm6BdmHU5dxSXwLIxiGyCVhUxMz_8TbK62vXODftFDXmWbu9nwRRNyFG87L7OgOFbDXooh7H0f5waf52Ekk4fiTNaZtQgidBbGb_u8zLvdcnn8hWcI5ANVBcm2Fp0Ld09s_Kn-6ZkZwlQGZ7vUgjQPPtkGgEhHNlMvgiUlcKQWSw6KzpOQp2SolZwCgjGLnpyfqD_l08ohhMrd99GpbYZoUPfoboDFQxcu3PoFnOK6K3OUNbSaJumhzY1axbG_AKiXdeXtgiqQddsDmyM=s0-l75-ft-l75-ft">
            <a:extLst>
              <a:ext uri="{FF2B5EF4-FFF2-40B4-BE49-F238E27FC236}">
                <a16:creationId xmlns:a16="http://schemas.microsoft.com/office/drawing/2014/main" id="{2A866E2A-31A5-47EE-9B18-D1B3F44C81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985" r="1" b="4831"/>
          <a:stretch/>
        </p:blipFill>
        <p:spPr bwMode="auto">
          <a:xfrm>
            <a:off x="6094411" y="1147203"/>
            <a:ext cx="4960442" cy="39775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53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DB6793-2113-4939-ABB0-DC4529BA4755}"/>
              </a:ext>
            </a:extLst>
          </p:cNvPr>
          <p:cNvPicPr>
            <a:picLocks noChangeAspect="1"/>
          </p:cNvPicPr>
          <p:nvPr/>
        </p:nvPicPr>
        <p:blipFill>
          <a:blip r:embed="rId2"/>
          <a:stretch>
            <a:fillRect/>
          </a:stretch>
        </p:blipFill>
        <p:spPr>
          <a:xfrm>
            <a:off x="2976880" y="1504095"/>
            <a:ext cx="6238240" cy="4056599"/>
          </a:xfrm>
          <a:prstGeom prst="rect">
            <a:avLst/>
          </a:prstGeom>
        </p:spPr>
      </p:pic>
      <p:pic>
        <p:nvPicPr>
          <p:cNvPr id="3" name="Picture 2">
            <a:extLst>
              <a:ext uri="{FF2B5EF4-FFF2-40B4-BE49-F238E27FC236}">
                <a16:creationId xmlns:a16="http://schemas.microsoft.com/office/drawing/2014/main" id="{78EFA24A-9704-417F-982E-30CDF9A9710C}"/>
              </a:ext>
            </a:extLst>
          </p:cNvPr>
          <p:cNvPicPr>
            <a:picLocks noChangeAspect="1"/>
          </p:cNvPicPr>
          <p:nvPr/>
        </p:nvPicPr>
        <p:blipFill>
          <a:blip r:embed="rId3"/>
          <a:stretch>
            <a:fillRect/>
          </a:stretch>
        </p:blipFill>
        <p:spPr>
          <a:xfrm>
            <a:off x="4378166" y="237926"/>
            <a:ext cx="3435667" cy="1059380"/>
          </a:xfrm>
          <a:prstGeom prst="rect">
            <a:avLst/>
          </a:prstGeom>
        </p:spPr>
      </p:pic>
      <p:sp>
        <p:nvSpPr>
          <p:cNvPr id="4" name="Rectangle 3">
            <a:extLst>
              <a:ext uri="{FF2B5EF4-FFF2-40B4-BE49-F238E27FC236}">
                <a16:creationId xmlns:a16="http://schemas.microsoft.com/office/drawing/2014/main" id="{84EDDED1-F173-4C1E-AEA1-7F82EC68274C}"/>
              </a:ext>
            </a:extLst>
          </p:cNvPr>
          <p:cNvSpPr/>
          <p:nvPr/>
        </p:nvSpPr>
        <p:spPr>
          <a:xfrm>
            <a:off x="3948360" y="5582817"/>
            <a:ext cx="4295278" cy="369332"/>
          </a:xfrm>
          <a:prstGeom prst="rect">
            <a:avLst/>
          </a:prstGeom>
        </p:spPr>
        <p:txBody>
          <a:bodyPr wrap="none">
            <a:spAutoFit/>
          </a:bodyPr>
          <a:lstStyle/>
          <a:p>
            <a:r>
              <a:rPr lang="en-US" dirty="0"/>
              <a:t>http://www.corestandards.org/ELA-Literacy/</a:t>
            </a:r>
          </a:p>
        </p:txBody>
      </p:sp>
      <p:sp>
        <p:nvSpPr>
          <p:cNvPr id="5" name="Footer Placeholder 4">
            <a:extLst>
              <a:ext uri="{FF2B5EF4-FFF2-40B4-BE49-F238E27FC236}">
                <a16:creationId xmlns:a16="http://schemas.microsoft.com/office/drawing/2014/main" id="{97F18868-5999-46D7-BF23-CF8759FD179C}"/>
              </a:ext>
            </a:extLst>
          </p:cNvPr>
          <p:cNvSpPr>
            <a:spLocks noGrp="1"/>
          </p:cNvSpPr>
          <p:nvPr>
            <p:ph type="ftr" sz="quarter" idx="11"/>
          </p:nvPr>
        </p:nvSpPr>
        <p:spPr/>
        <p:txBody>
          <a:bodyPr/>
          <a:lstStyle/>
          <a:p>
            <a:r>
              <a:rPr lang="en-US"/>
              <a:t>Kristine Nugent Fulbright Fellow Ukraine 2019</a:t>
            </a:r>
            <a:endParaRPr lang="en-US" dirty="0"/>
          </a:p>
        </p:txBody>
      </p:sp>
      <p:sp>
        <p:nvSpPr>
          <p:cNvPr id="6" name="Callout: Bent Line 5">
            <a:extLst>
              <a:ext uri="{FF2B5EF4-FFF2-40B4-BE49-F238E27FC236}">
                <a16:creationId xmlns:a16="http://schemas.microsoft.com/office/drawing/2014/main" id="{645FE046-2002-4B04-8D5E-96FF710567B1}"/>
              </a:ext>
            </a:extLst>
          </p:cNvPr>
          <p:cNvSpPr/>
          <p:nvPr/>
        </p:nvSpPr>
        <p:spPr>
          <a:xfrm>
            <a:off x="9486900" y="3074089"/>
            <a:ext cx="1909762" cy="916610"/>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F8EB3A3-52EA-4C19-9876-B08AAF12FF42}"/>
              </a:ext>
            </a:extLst>
          </p:cNvPr>
          <p:cNvSpPr txBox="1"/>
          <p:nvPr/>
        </p:nvSpPr>
        <p:spPr>
          <a:xfrm>
            <a:off x="9755796" y="3036592"/>
            <a:ext cx="1371969" cy="954107"/>
          </a:xfrm>
          <a:prstGeom prst="rect">
            <a:avLst/>
          </a:prstGeom>
          <a:noFill/>
        </p:spPr>
        <p:txBody>
          <a:bodyPr wrap="square" rtlCol="0">
            <a:spAutoFit/>
          </a:bodyPr>
          <a:lstStyle/>
          <a:p>
            <a:pPr algn="ctr"/>
            <a:r>
              <a:rPr lang="en-US" sz="2800" dirty="0"/>
              <a:t>critical thinking</a:t>
            </a:r>
          </a:p>
        </p:txBody>
      </p:sp>
    </p:spTree>
    <p:extLst>
      <p:ext uri="{BB962C8B-B14F-4D97-AF65-F5344CB8AC3E}">
        <p14:creationId xmlns:p14="http://schemas.microsoft.com/office/powerpoint/2010/main" val="122117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Ð ÐµÐ·ÑÐ»ÑÑÐ°Ñ Ð¿Ð¾ÑÑÐºÑ Ð·Ð¾Ð±ÑÐ°Ð¶ÐµÐ½Ñ Ð·Ð° Ð·Ð°Ð¿Ð¸ÑÐ¾Ð¼ &quot;arne duncan&quot;">
            <a:extLst>
              <a:ext uri="{FF2B5EF4-FFF2-40B4-BE49-F238E27FC236}">
                <a16:creationId xmlns:a16="http://schemas.microsoft.com/office/drawing/2014/main" id="{C25C178B-BB52-427D-84F9-0E9F5C908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869315"/>
            <a:ext cx="7620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74EC5EE-9986-4E83-8C5B-6480EC28E617}"/>
              </a:ext>
            </a:extLst>
          </p:cNvPr>
          <p:cNvSpPr/>
          <p:nvPr/>
        </p:nvSpPr>
        <p:spPr>
          <a:xfrm>
            <a:off x="2286000" y="5403314"/>
            <a:ext cx="8168640" cy="307777"/>
          </a:xfrm>
          <a:prstGeom prst="rect">
            <a:avLst/>
          </a:prstGeom>
        </p:spPr>
        <p:txBody>
          <a:bodyPr wrap="square">
            <a:spAutoFit/>
          </a:bodyPr>
          <a:lstStyle/>
          <a:p>
            <a:r>
              <a:rPr lang="en-US" sz="1400" dirty="0"/>
              <a:t>https://www.chicagotribune.com/lifestyles/books/ct-books-how-schools-work-arne-duncan-0805-story.html</a:t>
            </a:r>
          </a:p>
        </p:txBody>
      </p:sp>
      <p:sp>
        <p:nvSpPr>
          <p:cNvPr id="2" name="Footer Placeholder 1">
            <a:extLst>
              <a:ext uri="{FF2B5EF4-FFF2-40B4-BE49-F238E27FC236}">
                <a16:creationId xmlns:a16="http://schemas.microsoft.com/office/drawing/2014/main" id="{9BA08053-0736-4E21-BB04-2E0DC160FCD3}"/>
              </a:ext>
            </a:extLst>
          </p:cNvPr>
          <p:cNvSpPr>
            <a:spLocks noGrp="1"/>
          </p:cNvSpPr>
          <p:nvPr>
            <p:ph type="ftr" sz="quarter" idx="11"/>
          </p:nvPr>
        </p:nvSpPr>
        <p:spPr/>
        <p:txBody>
          <a:bodyPr/>
          <a:lstStyle/>
          <a:p>
            <a:r>
              <a:rPr lang="en-US"/>
              <a:t>Kristine Nugent Fulbright Fellow Ukraine 2019</a:t>
            </a:r>
            <a:endParaRPr lang="en-US" dirty="0"/>
          </a:p>
        </p:txBody>
      </p:sp>
    </p:spTree>
    <p:extLst>
      <p:ext uri="{BB962C8B-B14F-4D97-AF65-F5344CB8AC3E}">
        <p14:creationId xmlns:p14="http://schemas.microsoft.com/office/powerpoint/2010/main" val="1264315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ow Schools Work: An Inside Account of Failure and Success from One of the Nation's Longest-Serving Secretaries of Education by [Duncan, Arne]">
            <a:extLst>
              <a:ext uri="{FF2B5EF4-FFF2-40B4-BE49-F238E27FC236}">
                <a16:creationId xmlns:a16="http://schemas.microsoft.com/office/drawing/2014/main" id="{79684617-E2E3-4566-BE3E-12C413FB6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1127160"/>
            <a:ext cx="2305050" cy="353535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B82247DD-9C1C-493E-B34B-5142C9E9B6C8}"/>
              </a:ext>
            </a:extLst>
          </p:cNvPr>
          <p:cNvSpPr>
            <a:spLocks noGrp="1"/>
          </p:cNvSpPr>
          <p:nvPr>
            <p:ph type="ftr" sz="quarter" idx="11"/>
          </p:nvPr>
        </p:nvSpPr>
        <p:spPr/>
        <p:txBody>
          <a:bodyPr/>
          <a:lstStyle/>
          <a:p>
            <a:r>
              <a:rPr lang="en-US"/>
              <a:t>Kristine Nugent Fulbright Fellow Ukraine 2019</a:t>
            </a:r>
            <a:endParaRPr lang="en-US" dirty="0"/>
          </a:p>
        </p:txBody>
      </p:sp>
      <p:sp>
        <p:nvSpPr>
          <p:cNvPr id="5" name="Content Placeholder 2">
            <a:extLst>
              <a:ext uri="{FF2B5EF4-FFF2-40B4-BE49-F238E27FC236}">
                <a16:creationId xmlns:a16="http://schemas.microsoft.com/office/drawing/2014/main" id="{180EC263-7CF8-4FF1-925D-B1B51EC349B1}"/>
              </a:ext>
            </a:extLst>
          </p:cNvPr>
          <p:cNvSpPr txBox="1">
            <a:spLocks/>
          </p:cNvSpPr>
          <p:nvPr/>
        </p:nvSpPr>
        <p:spPr>
          <a:xfrm>
            <a:off x="3648075" y="881289"/>
            <a:ext cx="7724775" cy="4995636"/>
          </a:xfrm>
          <a:prstGeom prst="rect">
            <a:avLst/>
          </a:prstGeom>
        </p:spPr>
        <p:txBody>
          <a:bodyPr>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US" dirty="0"/>
              <a:t>“Our schools were beautifully designed to meet exactly their intended purpose, which was to prepare the bulk of kids for assembly-line work in factories, while also picking a small number of kids to be the elite that managed those factory workers.  This is a completely outmoded way of thinking about education.  At the highest level we need to change the way we think about what schools prepare kids to do and how we go about doing that…</a:t>
            </a:r>
          </a:p>
          <a:p>
            <a:pPr marL="0" indent="0">
              <a:buFont typeface="Arial" panose="020B0604020202020204" pitchFamily="34" charset="0"/>
              <a:buNone/>
            </a:pPr>
            <a:r>
              <a:rPr lang="en-US" dirty="0">
                <a:solidFill>
                  <a:schemeClr val="bg2"/>
                </a:solidFill>
              </a:rPr>
              <a:t>We don’t need rote knowledge anymore: we have the Internet and Wikipedia for that.  What we need are kids who can learn anything and continue to be able to learn anything for the rest of their lives.  We need kids who can think, not just recall.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				Arne Duncan, </a:t>
            </a:r>
            <a:r>
              <a:rPr lang="en-US" i="1" dirty="0"/>
              <a:t>How Schools Work</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177436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AF10931-383F-4BE6-B692-52393379F6CB}"/>
              </a:ext>
            </a:extLst>
          </p:cNvPr>
          <p:cNvSpPr txBox="1">
            <a:spLocks/>
          </p:cNvSpPr>
          <p:nvPr/>
        </p:nvSpPr>
        <p:spPr>
          <a:xfrm>
            <a:off x="3648075" y="881289"/>
            <a:ext cx="7724775" cy="4995636"/>
          </a:xfrm>
          <a:prstGeom prst="rect">
            <a:avLst/>
          </a:prstGeom>
        </p:spPr>
        <p:txBody>
          <a:bodyPr>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US" dirty="0"/>
              <a:t>“Our schools were beautifully designed to meet exactly their intended purpose, which was to prepare the bulk of kids for assembly-line work in factories, while also picking a small number of kids to be the elite that managed those factory workers.  This is a completely outmoded way of thinking about education.  At the highest level we need to change the way we think about what schools prepare kids to do and how we go about doing that…</a:t>
            </a:r>
          </a:p>
          <a:p>
            <a:pPr marL="0" indent="0">
              <a:buFont typeface="Arial" panose="020B0604020202020204" pitchFamily="34" charset="0"/>
              <a:buNone/>
            </a:pPr>
            <a:r>
              <a:rPr lang="en-US" dirty="0"/>
              <a:t>We don’t need rote knowledge anymore: we have the Internet and Wikipedia for that.  </a:t>
            </a:r>
            <a:r>
              <a:rPr lang="en-US" dirty="0">
                <a:highlight>
                  <a:srgbClr val="FFFF00"/>
                </a:highlight>
              </a:rPr>
              <a:t>What we need are kids who can learn anything and continue to be able to learn anything for the rest of their lives.  We need kids who can think, not just recall. ”</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				Arne Duncan, </a:t>
            </a:r>
            <a:r>
              <a:rPr lang="en-US" i="1" dirty="0"/>
              <a:t>How Schools Work</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pic>
        <p:nvPicPr>
          <p:cNvPr id="3" name="Picture 2" descr="How Schools Work: An Inside Account of Failure and Success from One of the Nation's Longest-Serving Secretaries of Education by [Duncan, Arne]">
            <a:extLst>
              <a:ext uri="{FF2B5EF4-FFF2-40B4-BE49-F238E27FC236}">
                <a16:creationId xmlns:a16="http://schemas.microsoft.com/office/drawing/2014/main" id="{79684617-E2E3-4566-BE3E-12C413FB6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1127160"/>
            <a:ext cx="2305050" cy="353535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B82247DD-9C1C-493E-B34B-5142C9E9B6C8}"/>
              </a:ext>
            </a:extLst>
          </p:cNvPr>
          <p:cNvSpPr>
            <a:spLocks noGrp="1"/>
          </p:cNvSpPr>
          <p:nvPr>
            <p:ph type="ftr" sz="quarter" idx="11"/>
          </p:nvPr>
        </p:nvSpPr>
        <p:spPr/>
        <p:txBody>
          <a:bodyPr/>
          <a:lstStyle/>
          <a:p>
            <a:r>
              <a:rPr lang="en-US"/>
              <a:t>Kristine Nugent Fulbright Fellow Ukraine 2019</a:t>
            </a:r>
            <a:endParaRPr lang="en-US" dirty="0"/>
          </a:p>
        </p:txBody>
      </p:sp>
    </p:spTree>
    <p:extLst>
      <p:ext uri="{BB962C8B-B14F-4D97-AF65-F5344CB8AC3E}">
        <p14:creationId xmlns:p14="http://schemas.microsoft.com/office/powerpoint/2010/main" val="711425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7182F-E133-4839-BDB2-2E72BFFB4FD3}"/>
              </a:ext>
            </a:extLst>
          </p:cNvPr>
          <p:cNvSpPr>
            <a:spLocks noGrp="1"/>
          </p:cNvSpPr>
          <p:nvPr>
            <p:ph type="title"/>
          </p:nvPr>
        </p:nvSpPr>
        <p:spPr/>
        <p:txBody>
          <a:bodyPr/>
          <a:lstStyle/>
          <a:p>
            <a:r>
              <a:rPr lang="en-US" dirty="0">
                <a:solidFill>
                  <a:srgbClr val="FF0000"/>
                </a:solidFill>
              </a:rPr>
              <a:t>Critical</a:t>
            </a:r>
            <a:r>
              <a:rPr lang="en-US" dirty="0"/>
              <a:t> thinking definition</a:t>
            </a:r>
          </a:p>
        </p:txBody>
      </p:sp>
      <p:sp>
        <p:nvSpPr>
          <p:cNvPr id="3" name="Content Placeholder 2">
            <a:extLst>
              <a:ext uri="{FF2B5EF4-FFF2-40B4-BE49-F238E27FC236}">
                <a16:creationId xmlns:a16="http://schemas.microsoft.com/office/drawing/2014/main" id="{C111A343-EB40-44C8-9F95-7F49CF32C7A9}"/>
              </a:ext>
            </a:extLst>
          </p:cNvPr>
          <p:cNvSpPr>
            <a:spLocks noGrp="1"/>
          </p:cNvSpPr>
          <p:nvPr>
            <p:ph idx="1"/>
          </p:nvPr>
        </p:nvSpPr>
        <p:spPr/>
        <p:txBody>
          <a:bodyPr/>
          <a:lstStyle/>
          <a:p>
            <a:pPr marL="0" indent="0">
              <a:buNone/>
            </a:pPr>
            <a:r>
              <a:rPr lang="en-US" b="1" dirty="0"/>
              <a:t>“Critical thinking</a:t>
            </a:r>
            <a:r>
              <a:rPr lang="en-US" dirty="0"/>
              <a:t> is a term used by educators to describe forms of learning, thought, and analysis that go beyond the memorization and recall of information and facts…</a:t>
            </a:r>
          </a:p>
          <a:p>
            <a:pPr marL="0" indent="0">
              <a:buNone/>
            </a:pPr>
            <a:r>
              <a:rPr lang="en-US" dirty="0"/>
              <a:t>In its most basic expression, </a:t>
            </a:r>
            <a:r>
              <a:rPr lang="en-US" b="1" dirty="0"/>
              <a:t>critical thinking </a:t>
            </a:r>
            <a:r>
              <a:rPr lang="en-US" dirty="0"/>
              <a:t>occurs when students are analyzing, evaluating, interpreting, or synthesizing information and applying </a:t>
            </a:r>
            <a:r>
              <a:rPr lang="en-US" b="1" dirty="0"/>
              <a:t>creative thought </a:t>
            </a:r>
            <a:r>
              <a:rPr lang="en-US" dirty="0"/>
              <a:t>to form an argument, solve a problem, or reach a conclusion.”</a:t>
            </a:r>
          </a:p>
          <a:p>
            <a:pPr marL="0" indent="0">
              <a:buNone/>
            </a:pPr>
            <a:endParaRPr lang="en-US" dirty="0"/>
          </a:p>
          <a:p>
            <a:pPr marL="0" indent="0">
              <a:buNone/>
            </a:pPr>
            <a:r>
              <a:rPr lang="en-US" dirty="0"/>
              <a:t>https://www.edglossary.org/critical-thinking/</a:t>
            </a:r>
          </a:p>
        </p:txBody>
      </p:sp>
      <p:pic>
        <p:nvPicPr>
          <p:cNvPr id="4" name="Picture 2" descr="Ð ÐµÐ·ÑÐ»ÑÑÐ°Ñ Ð¿Ð¾ÑÑÐºÑ Ð·Ð¾Ð±ÑÐ°Ð¶ÐµÐ½Ñ Ð·Ð° Ð·Ð°Ð¿Ð¸ÑÐ¾Ð¼ &quot;thinking&quot;">
            <a:extLst>
              <a:ext uri="{FF2B5EF4-FFF2-40B4-BE49-F238E27FC236}">
                <a16:creationId xmlns:a16="http://schemas.microsoft.com/office/drawing/2014/main" id="{5DC3CB52-6AC9-4BF8-9270-A658F3F0D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9679" y="3741038"/>
            <a:ext cx="3028453" cy="21956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02A37CF-EB9E-4D35-88FD-AFA6A5E64BFA}"/>
              </a:ext>
            </a:extLst>
          </p:cNvPr>
          <p:cNvSpPr/>
          <p:nvPr/>
        </p:nvSpPr>
        <p:spPr>
          <a:xfrm>
            <a:off x="7170010" y="5914981"/>
            <a:ext cx="4120680" cy="276999"/>
          </a:xfrm>
          <a:prstGeom prst="rect">
            <a:avLst/>
          </a:prstGeom>
        </p:spPr>
        <p:txBody>
          <a:bodyPr wrap="none">
            <a:spAutoFit/>
          </a:bodyPr>
          <a:lstStyle/>
          <a:p>
            <a:r>
              <a:rPr lang="en-US" sz="1200" dirty="0"/>
              <a:t>https://www.thoughtco.com/what-is-critical-thinking-p2-249753</a:t>
            </a:r>
          </a:p>
        </p:txBody>
      </p:sp>
      <p:sp>
        <p:nvSpPr>
          <p:cNvPr id="6" name="Footer Placeholder 5">
            <a:extLst>
              <a:ext uri="{FF2B5EF4-FFF2-40B4-BE49-F238E27FC236}">
                <a16:creationId xmlns:a16="http://schemas.microsoft.com/office/drawing/2014/main" id="{D41CADD4-9C43-4823-B3E3-005756890C68}"/>
              </a:ext>
            </a:extLst>
          </p:cNvPr>
          <p:cNvSpPr>
            <a:spLocks noGrp="1"/>
          </p:cNvSpPr>
          <p:nvPr>
            <p:ph type="ftr" sz="quarter" idx="11"/>
          </p:nvPr>
        </p:nvSpPr>
        <p:spPr/>
        <p:txBody>
          <a:bodyPr/>
          <a:lstStyle/>
          <a:p>
            <a:r>
              <a:rPr lang="en-US"/>
              <a:t>Kristine Nugent Fulbright Fellow Ukraine 2019</a:t>
            </a:r>
            <a:endParaRPr lang="en-US" dirty="0"/>
          </a:p>
        </p:txBody>
      </p:sp>
    </p:spTree>
    <p:extLst>
      <p:ext uri="{BB962C8B-B14F-4D97-AF65-F5344CB8AC3E}">
        <p14:creationId xmlns:p14="http://schemas.microsoft.com/office/powerpoint/2010/main" val="115299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3BCC-06E8-4784-9D47-64DFF1A69EBA}"/>
              </a:ext>
            </a:extLst>
          </p:cNvPr>
          <p:cNvSpPr>
            <a:spLocks noGrp="1"/>
          </p:cNvSpPr>
          <p:nvPr>
            <p:ph type="title"/>
          </p:nvPr>
        </p:nvSpPr>
        <p:spPr/>
        <p:txBody>
          <a:bodyPr/>
          <a:lstStyle/>
          <a:p>
            <a:r>
              <a:rPr lang="en-US" dirty="0">
                <a:solidFill>
                  <a:srgbClr val="FF0000"/>
                </a:solidFill>
              </a:rPr>
              <a:t>Creative</a:t>
            </a:r>
            <a:r>
              <a:rPr lang="en-US" dirty="0"/>
              <a:t> thinking definition </a:t>
            </a:r>
          </a:p>
        </p:txBody>
      </p:sp>
      <p:sp>
        <p:nvSpPr>
          <p:cNvPr id="3" name="Content Placeholder 2">
            <a:extLst>
              <a:ext uri="{FF2B5EF4-FFF2-40B4-BE49-F238E27FC236}">
                <a16:creationId xmlns:a16="http://schemas.microsoft.com/office/drawing/2014/main" id="{8ADF8212-7B48-4687-AA5B-A04815C63CD0}"/>
              </a:ext>
            </a:extLst>
          </p:cNvPr>
          <p:cNvSpPr>
            <a:spLocks noGrp="1"/>
          </p:cNvSpPr>
          <p:nvPr>
            <p:ph idx="1"/>
          </p:nvPr>
        </p:nvSpPr>
        <p:spPr/>
        <p:txBody>
          <a:bodyPr/>
          <a:lstStyle/>
          <a:p>
            <a:pPr marL="0" indent="0">
              <a:buNone/>
            </a:pPr>
            <a:r>
              <a:rPr lang="en-US" dirty="0"/>
              <a:t>“</a:t>
            </a:r>
            <a:r>
              <a:rPr lang="en-US" b="1" dirty="0"/>
              <a:t>Creative thinking </a:t>
            </a:r>
            <a:r>
              <a:rPr lang="en-US" dirty="0"/>
              <a:t>involves students learning to generate and apply new ideas in specific contexts, seeing existing situations in a new way, identifying alternative explanations, and seeing or making new links that generate a positive outcome.”</a:t>
            </a:r>
          </a:p>
          <a:p>
            <a:pPr marL="0" indent="0">
              <a:buNone/>
            </a:pPr>
            <a:endParaRPr lang="en-US" dirty="0"/>
          </a:p>
        </p:txBody>
      </p:sp>
      <p:sp>
        <p:nvSpPr>
          <p:cNvPr id="4" name="Rectangle 3">
            <a:extLst>
              <a:ext uri="{FF2B5EF4-FFF2-40B4-BE49-F238E27FC236}">
                <a16:creationId xmlns:a16="http://schemas.microsoft.com/office/drawing/2014/main" id="{5552374E-61EC-4534-86C0-72208129619A}"/>
              </a:ext>
            </a:extLst>
          </p:cNvPr>
          <p:cNvSpPr/>
          <p:nvPr/>
        </p:nvSpPr>
        <p:spPr>
          <a:xfrm>
            <a:off x="1211564" y="5684149"/>
            <a:ext cx="10083304" cy="369332"/>
          </a:xfrm>
          <a:prstGeom prst="rect">
            <a:avLst/>
          </a:prstGeom>
        </p:spPr>
        <p:txBody>
          <a:bodyPr wrap="square">
            <a:spAutoFit/>
          </a:bodyPr>
          <a:lstStyle/>
          <a:p>
            <a:r>
              <a:rPr lang="en-US" dirty="0"/>
              <a:t>https://www.australiancurriculum.edu.au/f-10-curriculum/general-capabilities/critical-and-creative-thinking/</a:t>
            </a:r>
          </a:p>
        </p:txBody>
      </p:sp>
      <p:sp>
        <p:nvSpPr>
          <p:cNvPr id="5" name="Footer Placeholder 4">
            <a:extLst>
              <a:ext uri="{FF2B5EF4-FFF2-40B4-BE49-F238E27FC236}">
                <a16:creationId xmlns:a16="http://schemas.microsoft.com/office/drawing/2014/main" id="{8C4A760E-D41B-447A-9D72-0973B227F1D7}"/>
              </a:ext>
            </a:extLst>
          </p:cNvPr>
          <p:cNvSpPr>
            <a:spLocks noGrp="1"/>
          </p:cNvSpPr>
          <p:nvPr>
            <p:ph type="ftr" sz="quarter" idx="11"/>
          </p:nvPr>
        </p:nvSpPr>
        <p:spPr/>
        <p:txBody>
          <a:bodyPr/>
          <a:lstStyle/>
          <a:p>
            <a:r>
              <a:rPr lang="en-US"/>
              <a:t>Kristine Nugent Fulbright Fellow Ukraine 2019</a:t>
            </a:r>
            <a:endParaRPr lang="en-US" dirty="0"/>
          </a:p>
        </p:txBody>
      </p:sp>
      <p:pic>
        <p:nvPicPr>
          <p:cNvPr id="1026" name="Picture 2" descr="Image result for creativity thinking">
            <a:extLst>
              <a:ext uri="{FF2B5EF4-FFF2-40B4-BE49-F238E27FC236}">
                <a16:creationId xmlns:a16="http://schemas.microsoft.com/office/drawing/2014/main" id="{E41475EF-CED9-4695-9CD0-D2F850FCE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0425" y="3304558"/>
            <a:ext cx="5391150" cy="201025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B0605C6-FEC4-46C3-820A-CC6D68634F7A}"/>
              </a:ext>
            </a:extLst>
          </p:cNvPr>
          <p:cNvSpPr/>
          <p:nvPr/>
        </p:nvSpPr>
        <p:spPr>
          <a:xfrm>
            <a:off x="4405312" y="5284039"/>
            <a:ext cx="3381375" cy="400110"/>
          </a:xfrm>
          <a:prstGeom prst="rect">
            <a:avLst/>
          </a:prstGeom>
        </p:spPr>
        <p:txBody>
          <a:bodyPr wrap="square">
            <a:spAutoFit/>
          </a:bodyPr>
          <a:lstStyle/>
          <a:p>
            <a:r>
              <a:rPr lang="en-US" sz="1000" dirty="0"/>
              <a:t>https://medium.com/constraint-drives-creativity/10-creativity-challenges-to-exercise-your-creative-confidence-ff6f19ba4241</a:t>
            </a:r>
          </a:p>
        </p:txBody>
      </p:sp>
    </p:spTree>
    <p:extLst>
      <p:ext uri="{BB962C8B-B14F-4D97-AF65-F5344CB8AC3E}">
        <p14:creationId xmlns:p14="http://schemas.microsoft.com/office/powerpoint/2010/main" val="309616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130B9B-B625-4153-91E5-FE5FA4073BE8}"/>
              </a:ext>
            </a:extLst>
          </p:cNvPr>
          <p:cNvSpPr>
            <a:spLocks noGrp="1"/>
          </p:cNvSpPr>
          <p:nvPr>
            <p:ph type="ftr" sz="quarter" idx="11"/>
          </p:nvPr>
        </p:nvSpPr>
        <p:spPr/>
        <p:txBody>
          <a:bodyPr/>
          <a:lstStyle/>
          <a:p>
            <a:r>
              <a:rPr lang="en-US"/>
              <a:t>Kristine Nugent Fulbright Fellow Ukraine 2019</a:t>
            </a:r>
            <a:endParaRPr lang="en-US" dirty="0"/>
          </a:p>
        </p:txBody>
      </p:sp>
      <p:sp>
        <p:nvSpPr>
          <p:cNvPr id="3" name="TextBox 2">
            <a:extLst>
              <a:ext uri="{FF2B5EF4-FFF2-40B4-BE49-F238E27FC236}">
                <a16:creationId xmlns:a16="http://schemas.microsoft.com/office/drawing/2014/main" id="{C9D67AF6-BFB9-4DCE-B38C-98609DDB8420}"/>
              </a:ext>
            </a:extLst>
          </p:cNvPr>
          <p:cNvSpPr txBox="1"/>
          <p:nvPr/>
        </p:nvSpPr>
        <p:spPr>
          <a:xfrm>
            <a:off x="3126582" y="1943100"/>
            <a:ext cx="5938836" cy="2308324"/>
          </a:xfrm>
          <a:prstGeom prst="rect">
            <a:avLst/>
          </a:prstGeom>
          <a:noFill/>
        </p:spPr>
        <p:txBody>
          <a:bodyPr wrap="square" rtlCol="0">
            <a:spAutoFit/>
          </a:bodyPr>
          <a:lstStyle/>
          <a:p>
            <a:r>
              <a:rPr lang="en-US" sz="2400" dirty="0"/>
              <a:t>When critical thinking takes place, the results can look smooth and inevitable. </a:t>
            </a:r>
          </a:p>
          <a:p>
            <a:endParaRPr lang="en-US" sz="2400" dirty="0"/>
          </a:p>
          <a:p>
            <a:r>
              <a:rPr lang="en-US" sz="2400" dirty="0"/>
              <a:t>Sometimes the absence of critical thinking is what can best illuminate what critical thinking actually is. </a:t>
            </a:r>
          </a:p>
        </p:txBody>
      </p:sp>
    </p:spTree>
    <p:extLst>
      <p:ext uri="{BB962C8B-B14F-4D97-AF65-F5344CB8AC3E}">
        <p14:creationId xmlns:p14="http://schemas.microsoft.com/office/powerpoint/2010/main" val="26688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may contain: outdoor">
            <a:extLst>
              <a:ext uri="{FF2B5EF4-FFF2-40B4-BE49-F238E27FC236}">
                <a16:creationId xmlns:a16="http://schemas.microsoft.com/office/drawing/2014/main" id="{CD8E6990-6CE9-4F83-888B-B5B49A1DC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8043" y="2109191"/>
            <a:ext cx="5186362" cy="38897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4F53BED-9B2B-49F1-8D56-DA99450D9DB4}"/>
              </a:ext>
            </a:extLst>
          </p:cNvPr>
          <p:cNvSpPr/>
          <p:nvPr/>
        </p:nvSpPr>
        <p:spPr>
          <a:xfrm>
            <a:off x="1860946" y="773685"/>
            <a:ext cx="8813008" cy="1200329"/>
          </a:xfrm>
          <a:prstGeom prst="rect">
            <a:avLst/>
          </a:prstGeom>
        </p:spPr>
        <p:txBody>
          <a:bodyPr wrap="square">
            <a:spAutoFit/>
          </a:bodyPr>
          <a:lstStyle/>
          <a:p>
            <a:r>
              <a:rPr lang="en-US" dirty="0"/>
              <a:t>“</a:t>
            </a:r>
            <a:r>
              <a:rPr lang="en-US" b="1" dirty="0"/>
              <a:t>Critical thinking </a:t>
            </a:r>
            <a:r>
              <a:rPr lang="en-US" dirty="0"/>
              <a:t>occurs when students are analyzing, evaluating, interpreting, or synthesizing information and applying </a:t>
            </a:r>
            <a:r>
              <a:rPr lang="en-US" b="1" dirty="0"/>
              <a:t>creative thought </a:t>
            </a:r>
            <a:r>
              <a:rPr lang="en-US" dirty="0"/>
              <a:t>to form an argument, solve a problem, or reach a conclusion.”                         </a:t>
            </a:r>
            <a:r>
              <a:rPr lang="en-US" sz="1200" dirty="0"/>
              <a:t>https://www.edglossary.org/critical-thinking/</a:t>
            </a:r>
          </a:p>
          <a:p>
            <a:endParaRPr lang="en-US" dirty="0"/>
          </a:p>
        </p:txBody>
      </p:sp>
      <p:sp>
        <p:nvSpPr>
          <p:cNvPr id="4" name="TextBox 3">
            <a:extLst>
              <a:ext uri="{FF2B5EF4-FFF2-40B4-BE49-F238E27FC236}">
                <a16:creationId xmlns:a16="http://schemas.microsoft.com/office/drawing/2014/main" id="{8FA77860-6DCA-4B8E-8880-A0DD4871E120}"/>
              </a:ext>
            </a:extLst>
          </p:cNvPr>
          <p:cNvSpPr txBox="1"/>
          <p:nvPr/>
        </p:nvSpPr>
        <p:spPr>
          <a:xfrm>
            <a:off x="609600" y="2191703"/>
            <a:ext cx="2171700" cy="1477328"/>
          </a:xfrm>
          <a:prstGeom prst="rect">
            <a:avLst/>
          </a:prstGeom>
          <a:noFill/>
        </p:spPr>
        <p:txBody>
          <a:bodyPr wrap="square" rtlCol="0">
            <a:spAutoFit/>
          </a:bodyPr>
          <a:lstStyle/>
          <a:p>
            <a:r>
              <a:rPr lang="en-US" b="1" dirty="0"/>
              <a:t>How did this happen? </a:t>
            </a:r>
          </a:p>
          <a:p>
            <a:endParaRPr lang="en-US" dirty="0"/>
          </a:p>
          <a:p>
            <a:r>
              <a:rPr lang="en-US" dirty="0"/>
              <a:t>A breakdown in </a:t>
            </a:r>
            <a:r>
              <a:rPr lang="en-US" b="1" dirty="0">
                <a:solidFill>
                  <a:srgbClr val="FF0000"/>
                </a:solidFill>
              </a:rPr>
              <a:t>critical thinking</a:t>
            </a:r>
            <a:r>
              <a:rPr lang="en-US" dirty="0"/>
              <a:t>….</a:t>
            </a:r>
          </a:p>
        </p:txBody>
      </p:sp>
      <p:sp>
        <p:nvSpPr>
          <p:cNvPr id="5" name="TextBox 4">
            <a:extLst>
              <a:ext uri="{FF2B5EF4-FFF2-40B4-BE49-F238E27FC236}">
                <a16:creationId xmlns:a16="http://schemas.microsoft.com/office/drawing/2014/main" id="{99F3C38B-859C-46C5-ABC5-38FBF76AC54A}"/>
              </a:ext>
            </a:extLst>
          </p:cNvPr>
          <p:cNvSpPr txBox="1"/>
          <p:nvPr/>
        </p:nvSpPr>
        <p:spPr>
          <a:xfrm>
            <a:off x="9439274" y="2191703"/>
            <a:ext cx="2314575" cy="1477328"/>
          </a:xfrm>
          <a:prstGeom prst="rect">
            <a:avLst/>
          </a:prstGeom>
          <a:noFill/>
        </p:spPr>
        <p:txBody>
          <a:bodyPr wrap="square" rtlCol="0">
            <a:spAutoFit/>
          </a:bodyPr>
          <a:lstStyle/>
          <a:p>
            <a:r>
              <a:rPr lang="en-US" b="1" dirty="0"/>
              <a:t>What can be done instead? </a:t>
            </a:r>
          </a:p>
          <a:p>
            <a:endParaRPr lang="en-US" dirty="0"/>
          </a:p>
          <a:p>
            <a:r>
              <a:rPr lang="en-US" dirty="0"/>
              <a:t>An exercise in </a:t>
            </a:r>
            <a:r>
              <a:rPr lang="en-US" b="1" dirty="0">
                <a:solidFill>
                  <a:srgbClr val="FF0000"/>
                </a:solidFill>
              </a:rPr>
              <a:t>creative thinking….</a:t>
            </a:r>
          </a:p>
        </p:txBody>
      </p:sp>
      <p:sp>
        <p:nvSpPr>
          <p:cNvPr id="6" name="Footer Placeholder 5">
            <a:extLst>
              <a:ext uri="{FF2B5EF4-FFF2-40B4-BE49-F238E27FC236}">
                <a16:creationId xmlns:a16="http://schemas.microsoft.com/office/drawing/2014/main" id="{FB2598F7-FB1B-4306-AACA-4579B45AE654}"/>
              </a:ext>
            </a:extLst>
          </p:cNvPr>
          <p:cNvSpPr>
            <a:spLocks noGrp="1"/>
          </p:cNvSpPr>
          <p:nvPr>
            <p:ph type="ftr" sz="quarter" idx="11"/>
          </p:nvPr>
        </p:nvSpPr>
        <p:spPr/>
        <p:txBody>
          <a:bodyPr/>
          <a:lstStyle/>
          <a:p>
            <a:r>
              <a:rPr lang="en-US"/>
              <a:t>Kristine Nugent Fulbright Fellow Ukraine 2019</a:t>
            </a:r>
            <a:endParaRPr lang="en-US" dirty="0"/>
          </a:p>
        </p:txBody>
      </p:sp>
    </p:spTree>
    <p:extLst>
      <p:ext uri="{BB962C8B-B14F-4D97-AF65-F5344CB8AC3E}">
        <p14:creationId xmlns:p14="http://schemas.microsoft.com/office/powerpoint/2010/main" val="87845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242E8EC-DC6A-451E-8982-4652A1143361}"/>
              </a:ext>
            </a:extLst>
          </p:cNvPr>
          <p:cNvSpPr>
            <a:spLocks noGrp="1"/>
          </p:cNvSpPr>
          <p:nvPr>
            <p:ph type="ftr" sz="quarter" idx="11"/>
          </p:nvPr>
        </p:nvSpPr>
        <p:spPr/>
        <p:txBody>
          <a:bodyPr/>
          <a:lstStyle/>
          <a:p>
            <a:r>
              <a:rPr lang="en-US"/>
              <a:t>Kristine Nugent Fulbright Fellow Ukraine 2019</a:t>
            </a:r>
            <a:endParaRPr lang="en-US" dirty="0"/>
          </a:p>
        </p:txBody>
      </p:sp>
      <p:sp>
        <p:nvSpPr>
          <p:cNvPr id="3" name="TextBox 2">
            <a:extLst>
              <a:ext uri="{FF2B5EF4-FFF2-40B4-BE49-F238E27FC236}">
                <a16:creationId xmlns:a16="http://schemas.microsoft.com/office/drawing/2014/main" id="{0FD9955B-BC26-43F5-AE34-A56CB93463D2}"/>
              </a:ext>
            </a:extLst>
          </p:cNvPr>
          <p:cNvSpPr txBox="1"/>
          <p:nvPr/>
        </p:nvSpPr>
        <p:spPr>
          <a:xfrm>
            <a:off x="2813655" y="1737951"/>
            <a:ext cx="5938836" cy="1938992"/>
          </a:xfrm>
          <a:prstGeom prst="rect">
            <a:avLst/>
          </a:prstGeom>
          <a:noFill/>
        </p:spPr>
        <p:txBody>
          <a:bodyPr wrap="square" rtlCol="0">
            <a:spAutoFit/>
          </a:bodyPr>
          <a:lstStyle/>
          <a:p>
            <a:pPr algn="ctr"/>
            <a:r>
              <a:rPr lang="en-US" sz="2400" dirty="0"/>
              <a:t>What does the absence of critical thinking look like in the classroom?</a:t>
            </a:r>
          </a:p>
          <a:p>
            <a:endParaRPr lang="en-US" sz="2400" dirty="0"/>
          </a:p>
          <a:p>
            <a:r>
              <a:rPr lang="en-US" sz="2400" dirty="0"/>
              <a:t>Teacher: Why?</a:t>
            </a:r>
          </a:p>
          <a:p>
            <a:r>
              <a:rPr lang="en-US" sz="2400" dirty="0"/>
              <a:t>Student: That wasn’t in the reading.</a:t>
            </a:r>
          </a:p>
        </p:txBody>
      </p:sp>
    </p:spTree>
    <p:extLst>
      <p:ext uri="{BB962C8B-B14F-4D97-AF65-F5344CB8AC3E}">
        <p14:creationId xmlns:p14="http://schemas.microsoft.com/office/powerpoint/2010/main" val="220374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33F2D47-8BA2-42FE-801D-15C558AC1797}"/>
              </a:ext>
            </a:extLst>
          </p:cNvPr>
          <p:cNvSpPr>
            <a:spLocks noGrp="1"/>
          </p:cNvSpPr>
          <p:nvPr>
            <p:ph type="ftr" sz="quarter" idx="11"/>
          </p:nvPr>
        </p:nvSpPr>
        <p:spPr/>
        <p:txBody>
          <a:bodyPr/>
          <a:lstStyle/>
          <a:p>
            <a:r>
              <a:rPr lang="en-US"/>
              <a:t>Kristine Nugent Fulbright Fellow Ukraine 2019</a:t>
            </a:r>
            <a:endParaRPr lang="en-US" dirty="0"/>
          </a:p>
        </p:txBody>
      </p:sp>
      <p:sp>
        <p:nvSpPr>
          <p:cNvPr id="5" name="Rectangle 4">
            <a:extLst>
              <a:ext uri="{FF2B5EF4-FFF2-40B4-BE49-F238E27FC236}">
                <a16:creationId xmlns:a16="http://schemas.microsoft.com/office/drawing/2014/main" id="{E70CA037-AE16-42CC-A0E9-ECF9E8BBC15B}"/>
              </a:ext>
            </a:extLst>
          </p:cNvPr>
          <p:cNvSpPr/>
          <p:nvPr/>
        </p:nvSpPr>
        <p:spPr>
          <a:xfrm>
            <a:off x="1207705" y="1112478"/>
            <a:ext cx="6096000" cy="1200329"/>
          </a:xfrm>
          <a:prstGeom prst="rect">
            <a:avLst/>
          </a:prstGeom>
        </p:spPr>
        <p:txBody>
          <a:bodyPr>
            <a:spAutoFit/>
          </a:bodyPr>
          <a:lstStyle/>
          <a:p>
            <a:r>
              <a:rPr lang="en-US" dirty="0">
                <a:solidFill>
                  <a:srgbClr val="000000"/>
                </a:solidFill>
                <a:latin typeface="ProximaNova"/>
              </a:rPr>
              <a:t>It’s not about the gadgets. Most of us have access to technology. In fact, the more we are investing in the latest and greatest technology, </a:t>
            </a:r>
            <a:r>
              <a:rPr lang="en-US" i="1" dirty="0">
                <a:solidFill>
                  <a:srgbClr val="000000"/>
                </a:solidFill>
                <a:latin typeface="ProximaNova"/>
              </a:rPr>
              <a:t>the less we tend to invest in the greatest gadget of all: our minds.</a:t>
            </a:r>
            <a:endParaRPr lang="en-US" dirty="0"/>
          </a:p>
        </p:txBody>
      </p:sp>
      <p:sp>
        <p:nvSpPr>
          <p:cNvPr id="7" name="Rectangle 6">
            <a:extLst>
              <a:ext uri="{FF2B5EF4-FFF2-40B4-BE49-F238E27FC236}">
                <a16:creationId xmlns:a16="http://schemas.microsoft.com/office/drawing/2014/main" id="{C865BF2A-B360-4B0C-9B34-00030A62E95D}"/>
              </a:ext>
            </a:extLst>
          </p:cNvPr>
          <p:cNvSpPr/>
          <p:nvPr/>
        </p:nvSpPr>
        <p:spPr>
          <a:xfrm>
            <a:off x="2914650" y="6528693"/>
            <a:ext cx="6096000" cy="276999"/>
          </a:xfrm>
          <a:prstGeom prst="rect">
            <a:avLst/>
          </a:prstGeom>
        </p:spPr>
        <p:txBody>
          <a:bodyPr>
            <a:spAutoFit/>
          </a:bodyPr>
          <a:lstStyle/>
          <a:p>
            <a:r>
              <a:rPr lang="en-US" sz="1200" dirty="0"/>
              <a:t>https://www.huffingtonpost.com/stedman-graham/thinking-matters-critical_b_6317198.html</a:t>
            </a:r>
          </a:p>
        </p:txBody>
      </p:sp>
      <p:pic>
        <p:nvPicPr>
          <p:cNvPr id="1026" name="Picture 2" descr="Image result for stedman graham">
            <a:extLst>
              <a:ext uri="{FF2B5EF4-FFF2-40B4-BE49-F238E27FC236}">
                <a16:creationId xmlns:a16="http://schemas.microsoft.com/office/drawing/2014/main" id="{DAE67432-458F-4DC3-8C5A-55A690A13E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175" y="154305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EB2703E-3C6D-4B79-A997-B6B26A7AABD6}"/>
              </a:ext>
            </a:extLst>
          </p:cNvPr>
          <p:cNvSpPr txBox="1"/>
          <p:nvPr/>
        </p:nvSpPr>
        <p:spPr>
          <a:xfrm>
            <a:off x="8849710" y="4560927"/>
            <a:ext cx="2047875" cy="369332"/>
          </a:xfrm>
          <a:prstGeom prst="rect">
            <a:avLst/>
          </a:prstGeom>
          <a:noFill/>
        </p:spPr>
        <p:txBody>
          <a:bodyPr wrap="square" rtlCol="0">
            <a:spAutoFit/>
          </a:bodyPr>
          <a:lstStyle/>
          <a:p>
            <a:r>
              <a:rPr lang="en-US" dirty="0"/>
              <a:t>Stedman Graham</a:t>
            </a:r>
          </a:p>
        </p:txBody>
      </p:sp>
      <p:sp>
        <p:nvSpPr>
          <p:cNvPr id="3" name="Rectangle 2">
            <a:extLst>
              <a:ext uri="{FF2B5EF4-FFF2-40B4-BE49-F238E27FC236}">
                <a16:creationId xmlns:a16="http://schemas.microsoft.com/office/drawing/2014/main" id="{BD1A82CF-D592-4C15-8687-02D64CD9440B}"/>
              </a:ext>
            </a:extLst>
          </p:cNvPr>
          <p:cNvSpPr/>
          <p:nvPr/>
        </p:nvSpPr>
        <p:spPr>
          <a:xfrm>
            <a:off x="4141843" y="648759"/>
            <a:ext cx="3908314" cy="369332"/>
          </a:xfrm>
          <a:prstGeom prst="rect">
            <a:avLst/>
          </a:prstGeom>
        </p:spPr>
        <p:txBody>
          <a:bodyPr wrap="none">
            <a:spAutoFit/>
          </a:bodyPr>
          <a:lstStyle/>
          <a:p>
            <a:r>
              <a:rPr lang="en-US" b="1" dirty="0"/>
              <a:t>Why does critical thinking matter?</a:t>
            </a:r>
          </a:p>
        </p:txBody>
      </p:sp>
      <p:sp>
        <p:nvSpPr>
          <p:cNvPr id="9" name="Rectangle 8">
            <a:extLst>
              <a:ext uri="{FF2B5EF4-FFF2-40B4-BE49-F238E27FC236}">
                <a16:creationId xmlns:a16="http://schemas.microsoft.com/office/drawing/2014/main" id="{CB99F0EB-8C72-4CB7-B2F6-AB929B549DFA}"/>
              </a:ext>
            </a:extLst>
          </p:cNvPr>
          <p:cNvSpPr/>
          <p:nvPr/>
        </p:nvSpPr>
        <p:spPr>
          <a:xfrm>
            <a:off x="1207705" y="2414684"/>
            <a:ext cx="6096000" cy="3416320"/>
          </a:xfrm>
          <a:prstGeom prst="rect">
            <a:avLst/>
          </a:prstGeom>
        </p:spPr>
        <p:txBody>
          <a:bodyPr>
            <a:spAutoFit/>
          </a:bodyPr>
          <a:lstStyle/>
          <a:p>
            <a:r>
              <a:rPr lang="en-US" dirty="0">
                <a:solidFill>
                  <a:srgbClr val="000000"/>
                </a:solidFill>
                <a:latin typeface="ProximaNova"/>
              </a:rPr>
              <a:t>We need to hear the phrase “I wonder...” more often and see the lowered eyelids of people staring at a screen for information less. </a:t>
            </a:r>
          </a:p>
          <a:p>
            <a:endParaRPr lang="en-US" dirty="0">
              <a:solidFill>
                <a:srgbClr val="000000"/>
              </a:solidFill>
              <a:latin typeface="ProximaNova"/>
            </a:endParaRPr>
          </a:p>
          <a:p>
            <a:r>
              <a:rPr lang="en-US" dirty="0">
                <a:solidFill>
                  <a:srgbClr val="000000"/>
                </a:solidFill>
                <a:latin typeface="ProximaNova"/>
              </a:rPr>
              <a:t>We need to go back to the basics. We need to think.</a:t>
            </a:r>
          </a:p>
          <a:p>
            <a:r>
              <a:rPr lang="en-US" dirty="0">
                <a:solidFill>
                  <a:srgbClr val="000000"/>
                </a:solidFill>
                <a:latin typeface="ProximaNova"/>
              </a:rPr>
              <a:t>The more we saturate our landscape with technology, the less we need to think. </a:t>
            </a:r>
          </a:p>
          <a:p>
            <a:endParaRPr lang="en-US" dirty="0">
              <a:solidFill>
                <a:srgbClr val="000000"/>
              </a:solidFill>
              <a:latin typeface="ProximaNova"/>
            </a:endParaRPr>
          </a:p>
          <a:p>
            <a:r>
              <a:rPr lang="en-US" b="1" i="1" dirty="0">
                <a:solidFill>
                  <a:srgbClr val="000000"/>
                </a:solidFill>
                <a:latin typeface="ProximaNova"/>
              </a:rPr>
              <a:t>Answers can be too easy to find. </a:t>
            </a:r>
          </a:p>
          <a:p>
            <a:endParaRPr lang="en-US" dirty="0">
              <a:solidFill>
                <a:srgbClr val="000000"/>
              </a:solidFill>
              <a:latin typeface="ProximaNova"/>
            </a:endParaRPr>
          </a:p>
          <a:p>
            <a:r>
              <a:rPr lang="en-US" dirty="0">
                <a:solidFill>
                  <a:srgbClr val="000000"/>
                </a:solidFill>
                <a:latin typeface="ProximaNova"/>
              </a:rPr>
              <a:t>We need to reignite will, wonder and wisdom. And we need to do it now.</a:t>
            </a:r>
            <a:endParaRPr lang="en-US" b="0" i="0" dirty="0">
              <a:solidFill>
                <a:srgbClr val="000000"/>
              </a:solidFill>
              <a:effectLst/>
              <a:latin typeface="ProximaNova"/>
            </a:endParaRPr>
          </a:p>
        </p:txBody>
      </p:sp>
    </p:spTree>
    <p:extLst>
      <p:ext uri="{BB962C8B-B14F-4D97-AF65-F5344CB8AC3E}">
        <p14:creationId xmlns:p14="http://schemas.microsoft.com/office/powerpoint/2010/main" val="289663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A15A3-8081-4713-93B4-5D8A9343AD9F}"/>
              </a:ext>
            </a:extLst>
          </p:cNvPr>
          <p:cNvSpPr>
            <a:spLocks noGrp="1"/>
          </p:cNvSpPr>
          <p:nvPr>
            <p:ph type="title"/>
          </p:nvPr>
        </p:nvSpPr>
        <p:spPr/>
        <p:txBody>
          <a:bodyPr/>
          <a:lstStyle/>
          <a:p>
            <a:r>
              <a:rPr lang="en-US" dirty="0"/>
              <a:t>Welcome!</a:t>
            </a:r>
          </a:p>
        </p:txBody>
      </p:sp>
      <p:sp>
        <p:nvSpPr>
          <p:cNvPr id="3" name="TextBox 2">
            <a:extLst>
              <a:ext uri="{FF2B5EF4-FFF2-40B4-BE49-F238E27FC236}">
                <a16:creationId xmlns:a16="http://schemas.microsoft.com/office/drawing/2014/main" id="{C06E5DA5-378A-4548-9828-AE710C755068}"/>
              </a:ext>
            </a:extLst>
          </p:cNvPr>
          <p:cNvSpPr txBox="1"/>
          <p:nvPr/>
        </p:nvSpPr>
        <p:spPr>
          <a:xfrm>
            <a:off x="904875" y="2141487"/>
            <a:ext cx="8239125" cy="2862322"/>
          </a:xfrm>
          <a:prstGeom prst="rect">
            <a:avLst/>
          </a:prstGeom>
          <a:noFill/>
        </p:spPr>
        <p:txBody>
          <a:bodyPr wrap="square" rtlCol="0">
            <a:spAutoFit/>
          </a:bodyPr>
          <a:lstStyle/>
          <a:p>
            <a:r>
              <a:rPr lang="en-US" sz="3600" dirty="0"/>
              <a:t>Who am I?</a:t>
            </a:r>
          </a:p>
          <a:p>
            <a:endParaRPr lang="en-US" sz="3600" dirty="0"/>
          </a:p>
          <a:p>
            <a:endParaRPr lang="en-US" sz="3600" dirty="0"/>
          </a:p>
          <a:p>
            <a:endParaRPr lang="en-US" sz="3600" dirty="0"/>
          </a:p>
          <a:p>
            <a:endParaRPr lang="en-US" sz="3600" dirty="0"/>
          </a:p>
        </p:txBody>
      </p:sp>
      <p:pic>
        <p:nvPicPr>
          <p:cNvPr id="1026" name="Picture 2" descr="Ð ÐµÐ·ÑÐ»ÑÑÐ°Ñ Ð¿Ð¾ÑÑÐºÑ Ð·Ð¾Ð±ÑÐ°Ð¶ÐµÐ½Ñ Ð·Ð° Ð·Ð°Ð¿Ð¸ÑÐ¾Ð¼ &quot;usa flag&quot;">
            <a:extLst>
              <a:ext uri="{FF2B5EF4-FFF2-40B4-BE49-F238E27FC236}">
                <a16:creationId xmlns:a16="http://schemas.microsoft.com/office/drawing/2014/main" id="{31BF9D06-FF08-4F0B-B6E3-11EC47E7D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745" y="3063067"/>
            <a:ext cx="2428875" cy="12771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Ð ÐµÐ·ÑÐ»ÑÑÐ°Ñ Ð¿Ð¾ÑÑÐºÑ Ð·Ð¾Ð±ÑÐ°Ð¶ÐµÐ½Ñ Ð·Ð° Ð·Ð°Ð¿Ð¸ÑÐ¾Ð¼ &quot;ukraine flag&quot;">
            <a:extLst>
              <a:ext uri="{FF2B5EF4-FFF2-40B4-BE49-F238E27FC236}">
                <a16:creationId xmlns:a16="http://schemas.microsoft.com/office/drawing/2014/main" id="{9FF93125-2B3C-4157-823F-4859C0E13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043" y="3063067"/>
            <a:ext cx="2074290" cy="13803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Ð ÐµÐ·ÑÐ»ÑÑÐ°Ñ Ð¿Ð¾ÑÑÐºÑ Ð·Ð¾Ð±ÑÐ°Ð¶ÐµÐ½Ñ Ð·Ð° Ð·Ð°Ð¿Ð¸ÑÐ¾Ð¼ &quot;cartoon teacher&quot;">
            <a:extLst>
              <a:ext uri="{FF2B5EF4-FFF2-40B4-BE49-F238E27FC236}">
                <a16:creationId xmlns:a16="http://schemas.microsoft.com/office/drawing/2014/main" id="{37D4A5CD-20E9-476B-896D-3D04413978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1454" y="2908747"/>
            <a:ext cx="2171700" cy="21050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Ð ÐµÐ·ÑÐ»ÑÑÐ°Ñ Ð¿Ð¾ÑÑÐºÑ Ð·Ð¾Ð±ÑÐ°Ð¶ÐµÐ½Ñ Ð·Ð° Ð·Ð°Ð¿Ð¸ÑÐ¾Ð¼ &quot;fulbright&quot;">
            <a:extLst>
              <a:ext uri="{FF2B5EF4-FFF2-40B4-BE49-F238E27FC236}">
                <a16:creationId xmlns:a16="http://schemas.microsoft.com/office/drawing/2014/main" id="{9AB74D66-5F27-47B0-BDF0-3144EC9EA9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1501" y="252964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244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AE588-EC3B-446B-869A-42670A0EE65F}"/>
              </a:ext>
            </a:extLst>
          </p:cNvPr>
          <p:cNvSpPr>
            <a:spLocks noGrp="1"/>
          </p:cNvSpPr>
          <p:nvPr>
            <p:ph type="title"/>
          </p:nvPr>
        </p:nvSpPr>
        <p:spPr>
          <a:xfrm>
            <a:off x="1452616" y="962902"/>
            <a:ext cx="3525640" cy="2380828"/>
          </a:xfrm>
        </p:spPr>
        <p:txBody>
          <a:bodyPr vert="horz" lIns="91440" tIns="45720" rIns="91440" bIns="0" rtlCol="0" anchor="b">
            <a:normAutofit/>
          </a:bodyPr>
          <a:lstStyle/>
          <a:p>
            <a:r>
              <a:rPr lang="en-US" sz="2600"/>
              <a:t>Why is critical thinking important in the foreign language classroom?</a:t>
            </a:r>
            <a:br>
              <a:rPr lang="en-US" sz="2600"/>
            </a:br>
            <a:endParaRPr lang="en-US" sz="2600"/>
          </a:p>
        </p:txBody>
      </p:sp>
      <p:pic>
        <p:nvPicPr>
          <p:cNvPr id="6" name="Picture 2" descr="https://gm1.ggpht.com/nwnwUiCVe4026ZaPCW_O7MW8iBfgXJNn54_bChlzr1RBtsA7m7zbGhfARDtCXxQHSzWJXA64TJds896PO-abGjBGc4NuxOKyqTkeLYxjgEEAIuo9J7SQChcZ0umBBXuGiOoEJRldApJbpVOm_qSnLd_C_pHNrA7J7thBWLbP-PPxeVCHXsCm1IhHUhNgzBpG-iwjwQV_GIATMSiwWyXHtxX_sr0fDbyBv9p7-hTtCZpG3nIkQv12-Hna6zdBXWKPLI-lrCMzi3aPuEGhWjpv-ie6s7TTEGhWjpiUyeDO-qzumGeVuThU8ZGaNzHW_WgXWHPz6ZAsuYd78TFkzeCAH886MwiwiWDdxFFvt-fEYiQ1OlKY3_9Wb6568K4JOO5I2-JzIDOD8jzeq2NeC4F2drte6dFL9IqJ9ZmcjkoD40mn8u7MR5CDV6Sg7f4truWR7qfpxr-h3hw5oGvWnO8txacm6BdmHU5dxSXwLIxiGyCVhUxMz_8TbK62vXODftFDXmWbu9nwRRNyFG87L7OgOFbDXooh7H0f5waf52Ekk4fiTNaZtQgidBbGb_u8zLvdcnn8hWcI5ANVBcm2Fp0Ld09s_Kn-6ZkZwlQGZ7vUgjQPPtkGgEhHNlMvgiUlcKQWSw6KzpOQp2SolZwCgjGLnpyfqD_l08ohhMrd99GpbYZoUPfoboDFQxcu3PoFnOK6K3OUNbSaJumhzY1axbG_AKiXdeXtgiqQddsDmyM=s0-l75-ft-l75-ft">
            <a:extLst>
              <a:ext uri="{FF2B5EF4-FFF2-40B4-BE49-F238E27FC236}">
                <a16:creationId xmlns:a16="http://schemas.microsoft.com/office/drawing/2014/main" id="{6BD7995B-E445-4231-BEB0-4E65DE6250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985" r="1" b="4831"/>
          <a:stretch/>
        </p:blipFill>
        <p:spPr bwMode="auto">
          <a:xfrm>
            <a:off x="6093926" y="1116345"/>
            <a:ext cx="4821551" cy="386617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D528AE02-D1C6-49B1-B152-E63BDB69DC4A}"/>
              </a:ext>
            </a:extLst>
          </p:cNvPr>
          <p:cNvSpPr>
            <a:spLocks noGrp="1"/>
          </p:cNvSpPr>
          <p:nvPr>
            <p:ph type="ftr" sz="quarter" idx="11"/>
          </p:nvPr>
        </p:nvSpPr>
        <p:spPr/>
        <p:txBody>
          <a:bodyPr/>
          <a:lstStyle/>
          <a:p>
            <a:r>
              <a:rPr lang="en-US"/>
              <a:t>Kristine Nugent Fulbright Fellow Ukraine 2019</a:t>
            </a:r>
            <a:endParaRPr lang="en-US" dirty="0"/>
          </a:p>
        </p:txBody>
      </p:sp>
    </p:spTree>
    <p:extLst>
      <p:ext uri="{BB962C8B-B14F-4D97-AF65-F5344CB8AC3E}">
        <p14:creationId xmlns:p14="http://schemas.microsoft.com/office/powerpoint/2010/main" val="2582943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68A49-044D-4C5C-A165-4A73AADD6E7B}"/>
              </a:ext>
            </a:extLst>
          </p:cNvPr>
          <p:cNvSpPr>
            <a:spLocks noGrp="1"/>
          </p:cNvSpPr>
          <p:nvPr>
            <p:ph type="title"/>
          </p:nvPr>
        </p:nvSpPr>
        <p:spPr/>
        <p:txBody>
          <a:bodyPr/>
          <a:lstStyle/>
          <a:p>
            <a:r>
              <a:rPr lang="en-US" dirty="0"/>
              <a:t>Bloom’s taxonomy </a:t>
            </a:r>
          </a:p>
        </p:txBody>
      </p:sp>
      <p:pic>
        <p:nvPicPr>
          <p:cNvPr id="3" name="Picture 2" descr="Image result for bloom's taxonomy">
            <a:extLst>
              <a:ext uri="{FF2B5EF4-FFF2-40B4-BE49-F238E27FC236}">
                <a16:creationId xmlns:a16="http://schemas.microsoft.com/office/drawing/2014/main" id="{1A0C14E2-0F82-41DF-80D7-FCA8DE9FC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2122835"/>
            <a:ext cx="4750594" cy="34886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7899AEE-E108-4FD8-BA8D-2EC9D856F765}"/>
              </a:ext>
            </a:extLst>
          </p:cNvPr>
          <p:cNvSpPr txBox="1"/>
          <p:nvPr/>
        </p:nvSpPr>
        <p:spPr>
          <a:xfrm>
            <a:off x="8258175" y="4019549"/>
            <a:ext cx="2682379" cy="646331"/>
          </a:xfrm>
          <a:prstGeom prst="rect">
            <a:avLst/>
          </a:prstGeom>
          <a:noFill/>
        </p:spPr>
        <p:txBody>
          <a:bodyPr wrap="square" rtlCol="0">
            <a:spAutoFit/>
          </a:bodyPr>
          <a:lstStyle/>
          <a:p>
            <a:r>
              <a:rPr lang="en-US" b="1" dirty="0"/>
              <a:t>Foreign language teaching</a:t>
            </a:r>
          </a:p>
        </p:txBody>
      </p:sp>
      <p:sp>
        <p:nvSpPr>
          <p:cNvPr id="6" name="Arrow: Left 5">
            <a:extLst>
              <a:ext uri="{FF2B5EF4-FFF2-40B4-BE49-F238E27FC236}">
                <a16:creationId xmlns:a16="http://schemas.microsoft.com/office/drawing/2014/main" id="{88186738-FA59-45E2-8175-91C3E96D49F6}"/>
              </a:ext>
            </a:extLst>
          </p:cNvPr>
          <p:cNvSpPr/>
          <p:nvPr/>
        </p:nvSpPr>
        <p:spPr>
          <a:xfrm>
            <a:off x="7239000" y="3819525"/>
            <a:ext cx="62865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39CC0765-018F-4D1E-BB69-07E28676DFD4}"/>
              </a:ext>
            </a:extLst>
          </p:cNvPr>
          <p:cNvSpPr/>
          <p:nvPr/>
        </p:nvSpPr>
        <p:spPr>
          <a:xfrm>
            <a:off x="7247335" y="4342714"/>
            <a:ext cx="62865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F38A6BE6-25BB-4AF4-AA5A-9EF8B318628B}"/>
              </a:ext>
            </a:extLst>
          </p:cNvPr>
          <p:cNvSpPr/>
          <p:nvPr/>
        </p:nvSpPr>
        <p:spPr>
          <a:xfrm>
            <a:off x="7233047" y="4865905"/>
            <a:ext cx="62865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F648E7D-2FEA-41A2-A5B0-1E5E5089CD2A}"/>
              </a:ext>
            </a:extLst>
          </p:cNvPr>
          <p:cNvSpPr txBox="1"/>
          <p:nvPr/>
        </p:nvSpPr>
        <p:spPr>
          <a:xfrm>
            <a:off x="8496300" y="5334000"/>
            <a:ext cx="3695700" cy="369332"/>
          </a:xfrm>
          <a:prstGeom prst="rect">
            <a:avLst/>
          </a:prstGeom>
          <a:noFill/>
        </p:spPr>
        <p:txBody>
          <a:bodyPr wrap="square" rtlCol="0">
            <a:spAutoFit/>
          </a:bodyPr>
          <a:lstStyle/>
          <a:p>
            <a:r>
              <a:rPr lang="en-US" i="1" dirty="0"/>
              <a:t>Is there something wrong with this?</a:t>
            </a:r>
          </a:p>
        </p:txBody>
      </p:sp>
      <p:sp>
        <p:nvSpPr>
          <p:cNvPr id="11" name="TextBox 10">
            <a:extLst>
              <a:ext uri="{FF2B5EF4-FFF2-40B4-BE49-F238E27FC236}">
                <a16:creationId xmlns:a16="http://schemas.microsoft.com/office/drawing/2014/main" id="{580D7448-FF32-4486-8377-5EC36DAA3780}"/>
              </a:ext>
            </a:extLst>
          </p:cNvPr>
          <p:cNvSpPr txBox="1"/>
          <p:nvPr/>
        </p:nvSpPr>
        <p:spPr>
          <a:xfrm>
            <a:off x="9277350" y="5662956"/>
            <a:ext cx="2409825" cy="369332"/>
          </a:xfrm>
          <a:prstGeom prst="rect">
            <a:avLst/>
          </a:prstGeom>
          <a:noFill/>
        </p:spPr>
        <p:txBody>
          <a:bodyPr wrap="square" rtlCol="0">
            <a:spAutoFit/>
          </a:bodyPr>
          <a:lstStyle/>
          <a:p>
            <a:r>
              <a:rPr lang="en-US" i="1" dirty="0"/>
              <a:t>Not necessarily! </a:t>
            </a:r>
          </a:p>
        </p:txBody>
      </p:sp>
      <p:sp>
        <p:nvSpPr>
          <p:cNvPr id="5" name="Footer Placeholder 4">
            <a:extLst>
              <a:ext uri="{FF2B5EF4-FFF2-40B4-BE49-F238E27FC236}">
                <a16:creationId xmlns:a16="http://schemas.microsoft.com/office/drawing/2014/main" id="{421A6A34-D08D-44EF-A126-215E2028A001}"/>
              </a:ext>
            </a:extLst>
          </p:cNvPr>
          <p:cNvSpPr>
            <a:spLocks noGrp="1"/>
          </p:cNvSpPr>
          <p:nvPr>
            <p:ph type="ftr" sz="quarter" idx="11"/>
          </p:nvPr>
        </p:nvSpPr>
        <p:spPr/>
        <p:txBody>
          <a:bodyPr/>
          <a:lstStyle/>
          <a:p>
            <a:r>
              <a:rPr lang="en-US"/>
              <a:t>Kristine Nugent Fulbright Fellow Ukraine 2019</a:t>
            </a:r>
            <a:endParaRPr lang="en-US" dirty="0"/>
          </a:p>
        </p:txBody>
      </p:sp>
    </p:spTree>
    <p:extLst>
      <p:ext uri="{BB962C8B-B14F-4D97-AF65-F5344CB8AC3E}">
        <p14:creationId xmlns:p14="http://schemas.microsoft.com/office/powerpoint/2010/main" val="256686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bloom's taxonomy">
            <a:extLst>
              <a:ext uri="{FF2B5EF4-FFF2-40B4-BE49-F238E27FC236}">
                <a16:creationId xmlns:a16="http://schemas.microsoft.com/office/drawing/2014/main" id="{ED5AC388-29D9-4A3A-8F8E-60433B5BB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209" y="1122710"/>
            <a:ext cx="4750594" cy="3488630"/>
          </a:xfrm>
          <a:prstGeom prst="rect">
            <a:avLst/>
          </a:prstGeom>
          <a:noFill/>
          <a:extLst>
            <a:ext uri="{909E8E84-426E-40DD-AFC4-6F175D3DCCD1}">
              <a14:hiddenFill xmlns:a14="http://schemas.microsoft.com/office/drawing/2010/main">
                <a:solidFill>
                  <a:srgbClr val="FFFFFF"/>
                </a:solidFill>
              </a14:hiddenFill>
            </a:ext>
          </a:extLst>
        </p:spPr>
      </p:pic>
      <p:sp>
        <p:nvSpPr>
          <p:cNvPr id="3" name="Arrow: Left 2">
            <a:extLst>
              <a:ext uri="{FF2B5EF4-FFF2-40B4-BE49-F238E27FC236}">
                <a16:creationId xmlns:a16="http://schemas.microsoft.com/office/drawing/2014/main" id="{3753FF0F-3B1B-4EA5-B635-B90F7DB7ACE3}"/>
              </a:ext>
            </a:extLst>
          </p:cNvPr>
          <p:cNvSpPr/>
          <p:nvPr/>
        </p:nvSpPr>
        <p:spPr>
          <a:xfrm>
            <a:off x="4295775" y="737890"/>
            <a:ext cx="3733800" cy="1371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54C4FF1-DECD-45AF-9397-88C8DEB52C86}"/>
              </a:ext>
            </a:extLst>
          </p:cNvPr>
          <p:cNvSpPr txBox="1"/>
          <p:nvPr/>
        </p:nvSpPr>
        <p:spPr>
          <a:xfrm>
            <a:off x="8258175" y="1102578"/>
            <a:ext cx="4019550" cy="646331"/>
          </a:xfrm>
          <a:prstGeom prst="rect">
            <a:avLst/>
          </a:prstGeom>
          <a:noFill/>
        </p:spPr>
        <p:txBody>
          <a:bodyPr wrap="square" rtlCol="0">
            <a:spAutoFit/>
          </a:bodyPr>
          <a:lstStyle/>
          <a:p>
            <a:r>
              <a:rPr lang="en-US" dirty="0"/>
              <a:t>The true goal of foreign language learning…</a:t>
            </a:r>
          </a:p>
        </p:txBody>
      </p:sp>
      <p:sp>
        <p:nvSpPr>
          <p:cNvPr id="5" name="TextBox 4">
            <a:extLst>
              <a:ext uri="{FF2B5EF4-FFF2-40B4-BE49-F238E27FC236}">
                <a16:creationId xmlns:a16="http://schemas.microsoft.com/office/drawing/2014/main" id="{DD997339-DF59-4EC0-98A0-FF2D657BB829}"/>
              </a:ext>
            </a:extLst>
          </p:cNvPr>
          <p:cNvSpPr txBox="1"/>
          <p:nvPr/>
        </p:nvSpPr>
        <p:spPr>
          <a:xfrm>
            <a:off x="8465344" y="1890622"/>
            <a:ext cx="3231356" cy="646331"/>
          </a:xfrm>
          <a:prstGeom prst="rect">
            <a:avLst/>
          </a:prstGeom>
          <a:noFill/>
        </p:spPr>
        <p:txBody>
          <a:bodyPr wrap="square" rtlCol="0">
            <a:spAutoFit/>
          </a:bodyPr>
          <a:lstStyle/>
          <a:p>
            <a:r>
              <a:rPr lang="en-US" i="1" dirty="0"/>
              <a:t>creating meaning using previously incomprehensible sounds</a:t>
            </a:r>
          </a:p>
        </p:txBody>
      </p:sp>
      <p:sp>
        <p:nvSpPr>
          <p:cNvPr id="7" name="Footer Placeholder 6">
            <a:extLst>
              <a:ext uri="{FF2B5EF4-FFF2-40B4-BE49-F238E27FC236}">
                <a16:creationId xmlns:a16="http://schemas.microsoft.com/office/drawing/2014/main" id="{A48C0CF4-2392-4D88-A2C0-EE617590B72C}"/>
              </a:ext>
            </a:extLst>
          </p:cNvPr>
          <p:cNvSpPr>
            <a:spLocks noGrp="1"/>
          </p:cNvSpPr>
          <p:nvPr>
            <p:ph type="ftr" sz="quarter" idx="11"/>
          </p:nvPr>
        </p:nvSpPr>
        <p:spPr/>
        <p:txBody>
          <a:bodyPr/>
          <a:lstStyle/>
          <a:p>
            <a:r>
              <a:rPr lang="en-US"/>
              <a:t>Kristine Nugent Fulbright Fellow Ukraine 2019</a:t>
            </a:r>
            <a:endParaRPr lang="en-US" dirty="0"/>
          </a:p>
        </p:txBody>
      </p:sp>
    </p:spTree>
    <p:extLst>
      <p:ext uri="{BB962C8B-B14F-4D97-AF65-F5344CB8AC3E}">
        <p14:creationId xmlns:p14="http://schemas.microsoft.com/office/powerpoint/2010/main" val="117265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5E1B7C-7B45-45AD-A031-9732DFA45C16}"/>
              </a:ext>
            </a:extLst>
          </p:cNvPr>
          <p:cNvSpPr>
            <a:spLocks noGrp="1"/>
          </p:cNvSpPr>
          <p:nvPr>
            <p:ph type="ftr" sz="quarter" idx="11"/>
          </p:nvPr>
        </p:nvSpPr>
        <p:spPr/>
        <p:txBody>
          <a:bodyPr/>
          <a:lstStyle/>
          <a:p>
            <a:r>
              <a:rPr lang="en-US"/>
              <a:t>Kristine Nugent Fulbright Fellow Ukraine 2019</a:t>
            </a:r>
            <a:endParaRPr lang="en-US" dirty="0"/>
          </a:p>
        </p:txBody>
      </p:sp>
      <p:sp>
        <p:nvSpPr>
          <p:cNvPr id="3" name="TextBox 2">
            <a:extLst>
              <a:ext uri="{FF2B5EF4-FFF2-40B4-BE49-F238E27FC236}">
                <a16:creationId xmlns:a16="http://schemas.microsoft.com/office/drawing/2014/main" id="{688B40D4-293D-4ED9-BF67-DFC1A4EA23B8}"/>
              </a:ext>
            </a:extLst>
          </p:cNvPr>
          <p:cNvSpPr txBox="1"/>
          <p:nvPr/>
        </p:nvSpPr>
        <p:spPr>
          <a:xfrm>
            <a:off x="943293" y="1228725"/>
            <a:ext cx="6034872" cy="3785652"/>
          </a:xfrm>
          <a:prstGeom prst="rect">
            <a:avLst/>
          </a:prstGeom>
          <a:noFill/>
        </p:spPr>
        <p:txBody>
          <a:bodyPr wrap="square" rtlCol="0">
            <a:spAutoFit/>
          </a:bodyPr>
          <a:lstStyle/>
          <a:p>
            <a:r>
              <a:rPr lang="en-US" sz="2400" dirty="0"/>
              <a:t>Foreign language learning is actually the perfect avenue for developing critical thinking:</a:t>
            </a:r>
          </a:p>
          <a:p>
            <a:endParaRPr lang="en-US" sz="2400" dirty="0"/>
          </a:p>
          <a:p>
            <a:pPr marL="285750" indent="-285750">
              <a:buFont typeface="Arial" panose="020B0604020202020204" pitchFamily="34" charset="0"/>
              <a:buChar char="•"/>
            </a:pPr>
            <a:r>
              <a:rPr lang="en-US" sz="2400" dirty="0"/>
              <a:t>Language is inherently creative, and creating engages all levels of thought processes </a:t>
            </a:r>
          </a:p>
          <a:p>
            <a:pPr marL="285750" indent="-285750">
              <a:buFont typeface="Arial" panose="020B0604020202020204" pitchFamily="34" charset="0"/>
              <a:buChar char="•"/>
            </a:pPr>
            <a:r>
              <a:rPr lang="en-US" sz="2400" dirty="0"/>
              <a:t>As language teachers, we have lots of flexibility over which subjects/topics/themes we use to support foreign language learning and can choose to make critical thinking central</a:t>
            </a:r>
          </a:p>
        </p:txBody>
      </p:sp>
      <p:pic>
        <p:nvPicPr>
          <p:cNvPr id="4" name="Picture 3" descr="Image result for bloom's taxonomy">
            <a:extLst>
              <a:ext uri="{FF2B5EF4-FFF2-40B4-BE49-F238E27FC236}">
                <a16:creationId xmlns:a16="http://schemas.microsoft.com/office/drawing/2014/main" id="{0ECFCF1E-D232-4501-A729-9636FDB4B5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349" y="1885950"/>
            <a:ext cx="3782358" cy="277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22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FB8C80-4883-4609-A591-12BD44B9F906}"/>
              </a:ext>
            </a:extLst>
          </p:cNvPr>
          <p:cNvSpPr>
            <a:spLocks noGrp="1"/>
          </p:cNvSpPr>
          <p:nvPr>
            <p:ph type="ftr" sz="quarter" idx="11"/>
          </p:nvPr>
        </p:nvSpPr>
        <p:spPr/>
        <p:txBody>
          <a:bodyPr/>
          <a:lstStyle/>
          <a:p>
            <a:r>
              <a:rPr lang="en-US"/>
              <a:t>Kristine Nugent Fulbright Fellow Ukraine 2019</a:t>
            </a:r>
            <a:endParaRPr lang="en-US" dirty="0"/>
          </a:p>
        </p:txBody>
      </p:sp>
      <p:pic>
        <p:nvPicPr>
          <p:cNvPr id="3" name="Picture 2" descr="Image result for bloom's taxonomy">
            <a:extLst>
              <a:ext uri="{FF2B5EF4-FFF2-40B4-BE49-F238E27FC236}">
                <a16:creationId xmlns:a16="http://schemas.microsoft.com/office/drawing/2014/main" id="{9038EC00-1F0B-495F-A3A0-B30184437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384" y="1579910"/>
            <a:ext cx="4750594" cy="34886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B84365F-6991-47EF-83B9-D269FBED575B}"/>
              </a:ext>
            </a:extLst>
          </p:cNvPr>
          <p:cNvSpPr txBox="1"/>
          <p:nvPr/>
        </p:nvSpPr>
        <p:spPr>
          <a:xfrm>
            <a:off x="7997528" y="2582167"/>
            <a:ext cx="2682379" cy="1384995"/>
          </a:xfrm>
          <a:prstGeom prst="rect">
            <a:avLst/>
          </a:prstGeom>
          <a:noFill/>
        </p:spPr>
        <p:txBody>
          <a:bodyPr wrap="square" rtlCol="0">
            <a:spAutoFit/>
          </a:bodyPr>
          <a:lstStyle/>
          <a:p>
            <a:r>
              <a:rPr lang="en-US" sz="2800" b="1" dirty="0"/>
              <a:t>Foreign language teaching</a:t>
            </a:r>
          </a:p>
        </p:txBody>
      </p:sp>
      <p:cxnSp>
        <p:nvCxnSpPr>
          <p:cNvPr id="6" name="Straight Arrow Connector 5">
            <a:extLst>
              <a:ext uri="{FF2B5EF4-FFF2-40B4-BE49-F238E27FC236}">
                <a16:creationId xmlns:a16="http://schemas.microsoft.com/office/drawing/2014/main" id="{996D6478-FB9E-423C-A964-9FA928FAFF19}"/>
              </a:ext>
            </a:extLst>
          </p:cNvPr>
          <p:cNvCxnSpPr>
            <a:cxnSpLocks/>
          </p:cNvCxnSpPr>
          <p:nvPr/>
        </p:nvCxnSpPr>
        <p:spPr>
          <a:xfrm flipH="1" flipV="1">
            <a:off x="5473700" y="1804670"/>
            <a:ext cx="2260600" cy="8827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F8D4920-5146-4246-9E8E-AA3FB22E8D28}"/>
              </a:ext>
            </a:extLst>
          </p:cNvPr>
          <p:cNvCxnSpPr/>
          <p:nvPr/>
        </p:nvCxnSpPr>
        <p:spPr>
          <a:xfrm flipH="1" flipV="1">
            <a:off x="5473700" y="2246044"/>
            <a:ext cx="2260600" cy="7257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A1B4157-1D3B-449C-9DDB-273938A0AD58}"/>
              </a:ext>
            </a:extLst>
          </p:cNvPr>
          <p:cNvCxnSpPr/>
          <p:nvPr/>
        </p:nvCxnSpPr>
        <p:spPr>
          <a:xfrm flipH="1" flipV="1">
            <a:off x="5705475" y="2782669"/>
            <a:ext cx="2028825" cy="4082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EF97433-6C88-444B-907F-145A26E4933E}"/>
              </a:ext>
            </a:extLst>
          </p:cNvPr>
          <p:cNvCxnSpPr/>
          <p:nvPr/>
        </p:nvCxnSpPr>
        <p:spPr>
          <a:xfrm flipH="1">
            <a:off x="5943600" y="3324225"/>
            <a:ext cx="17907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4133F80-19D8-433C-A301-EEC7296D8BA9}"/>
              </a:ext>
            </a:extLst>
          </p:cNvPr>
          <p:cNvCxnSpPr/>
          <p:nvPr/>
        </p:nvCxnSpPr>
        <p:spPr>
          <a:xfrm flipH="1">
            <a:off x="6096000" y="3429000"/>
            <a:ext cx="1638300" cy="4381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ADFA0C7-61B8-4056-A603-FD79375092AC}"/>
              </a:ext>
            </a:extLst>
          </p:cNvPr>
          <p:cNvCxnSpPr/>
          <p:nvPr/>
        </p:nvCxnSpPr>
        <p:spPr>
          <a:xfrm flipH="1">
            <a:off x="6381750" y="3648075"/>
            <a:ext cx="1352550" cy="6381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86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6F7DD-8A07-493F-AF5F-F5E23D59F23F}"/>
              </a:ext>
            </a:extLst>
          </p:cNvPr>
          <p:cNvSpPr>
            <a:spLocks noGrp="1"/>
          </p:cNvSpPr>
          <p:nvPr>
            <p:ph type="title"/>
          </p:nvPr>
        </p:nvSpPr>
        <p:spPr>
          <a:xfrm>
            <a:off x="1451579" y="1945549"/>
            <a:ext cx="4176384" cy="2380828"/>
          </a:xfrm>
        </p:spPr>
        <p:txBody>
          <a:bodyPr vert="horz" lIns="91440" tIns="45720" rIns="91440" bIns="0" rtlCol="0" anchor="b">
            <a:normAutofit/>
          </a:bodyPr>
          <a:lstStyle/>
          <a:p>
            <a:r>
              <a:rPr lang="en-US" sz="4100" dirty="0"/>
              <a:t>what about low proficiency levels?</a:t>
            </a:r>
          </a:p>
        </p:txBody>
      </p:sp>
      <p:pic>
        <p:nvPicPr>
          <p:cNvPr id="11272" name="Picture 8" descr="Ð ÐµÐ·ÑÐ»ÑÑÐ°Ñ Ð¿Ð¾ÑÑÐºÑ Ð·Ð¾Ð±ÑÐ°Ð¶ÐµÐ½Ñ Ð·Ð° Ð·Ð°Ð¿Ð¸ÑÐ¾Ð¼ &quot;deer in headlights look&quot;">
            <a:extLst>
              <a:ext uri="{FF2B5EF4-FFF2-40B4-BE49-F238E27FC236}">
                <a16:creationId xmlns:a16="http://schemas.microsoft.com/office/drawing/2014/main" id="{A4E1C7A0-6313-4AFC-9666-86BB2F685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11" y="1784896"/>
            <a:ext cx="4960442" cy="27021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C6907B8-2A4F-463A-8802-79497EF98C19}"/>
              </a:ext>
            </a:extLst>
          </p:cNvPr>
          <p:cNvSpPr/>
          <p:nvPr/>
        </p:nvSpPr>
        <p:spPr>
          <a:xfrm>
            <a:off x="6512560" y="4638207"/>
            <a:ext cx="6096000" cy="246221"/>
          </a:xfrm>
          <a:prstGeom prst="rect">
            <a:avLst/>
          </a:prstGeom>
        </p:spPr>
        <p:txBody>
          <a:bodyPr>
            <a:spAutoFit/>
          </a:bodyPr>
          <a:lstStyle/>
          <a:p>
            <a:r>
              <a:rPr lang="en-US" sz="1000" dirty="0"/>
              <a:t>https://learningjourneypidp3100.wordpress.com/2016/02/21/deer-in-headlights/</a:t>
            </a:r>
          </a:p>
        </p:txBody>
      </p:sp>
      <p:sp>
        <p:nvSpPr>
          <p:cNvPr id="4" name="Footer Placeholder 3">
            <a:extLst>
              <a:ext uri="{FF2B5EF4-FFF2-40B4-BE49-F238E27FC236}">
                <a16:creationId xmlns:a16="http://schemas.microsoft.com/office/drawing/2014/main" id="{A14565B1-DEE6-4760-806D-EC26B479DE90}"/>
              </a:ext>
            </a:extLst>
          </p:cNvPr>
          <p:cNvSpPr>
            <a:spLocks noGrp="1"/>
          </p:cNvSpPr>
          <p:nvPr>
            <p:ph type="ftr" sz="quarter" idx="11"/>
          </p:nvPr>
        </p:nvSpPr>
        <p:spPr/>
        <p:txBody>
          <a:bodyPr/>
          <a:lstStyle/>
          <a:p>
            <a:r>
              <a:rPr lang="en-US"/>
              <a:t>Kristine Nugent Fulbright Fellow Ukraine 2019</a:t>
            </a:r>
            <a:endParaRPr lang="en-US" dirty="0"/>
          </a:p>
        </p:txBody>
      </p:sp>
    </p:spTree>
    <p:extLst>
      <p:ext uri="{BB962C8B-B14F-4D97-AF65-F5344CB8AC3E}">
        <p14:creationId xmlns:p14="http://schemas.microsoft.com/office/powerpoint/2010/main" val="3398492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11D2-C366-4F42-9673-26B6324167ED}"/>
              </a:ext>
            </a:extLst>
          </p:cNvPr>
          <p:cNvSpPr>
            <a:spLocks noGrp="1"/>
          </p:cNvSpPr>
          <p:nvPr>
            <p:ph type="title"/>
          </p:nvPr>
        </p:nvSpPr>
        <p:spPr/>
        <p:txBody>
          <a:bodyPr>
            <a:normAutofit/>
          </a:bodyPr>
          <a:lstStyle/>
          <a:p>
            <a:r>
              <a:rPr lang="en-US" sz="2400" dirty="0"/>
              <a:t>Arguments for critical thinking in the foreign language classroom, regardless of student level:</a:t>
            </a:r>
          </a:p>
        </p:txBody>
      </p:sp>
      <p:sp>
        <p:nvSpPr>
          <p:cNvPr id="3" name="TextBox 2">
            <a:extLst>
              <a:ext uri="{FF2B5EF4-FFF2-40B4-BE49-F238E27FC236}">
                <a16:creationId xmlns:a16="http://schemas.microsoft.com/office/drawing/2014/main" id="{99A23308-40FE-4D21-8603-46E2FA26FA48}"/>
              </a:ext>
            </a:extLst>
          </p:cNvPr>
          <p:cNvSpPr txBox="1"/>
          <p:nvPr/>
        </p:nvSpPr>
        <p:spPr>
          <a:xfrm>
            <a:off x="1451579" y="2286000"/>
            <a:ext cx="9016396" cy="923330"/>
          </a:xfrm>
          <a:prstGeom prst="rect">
            <a:avLst/>
          </a:prstGeom>
          <a:noFill/>
        </p:spPr>
        <p:txBody>
          <a:bodyPr wrap="square" rtlCol="0">
            <a:spAutoFit/>
          </a:bodyPr>
          <a:lstStyle/>
          <a:p>
            <a:pPr marL="342900" indent="-342900">
              <a:buAutoNum type="arabicPeriod"/>
            </a:pPr>
            <a:r>
              <a:rPr lang="en-US" dirty="0"/>
              <a:t>Critical thinking is skill that needs to be developed across disciplines; it should not be compartmentalized.  Critical thinking processes that are carried out in the L1 are still valid!</a:t>
            </a:r>
          </a:p>
          <a:p>
            <a:endParaRPr lang="en-US" dirty="0"/>
          </a:p>
        </p:txBody>
      </p:sp>
      <p:sp>
        <p:nvSpPr>
          <p:cNvPr id="7" name="Footer Placeholder 6">
            <a:extLst>
              <a:ext uri="{FF2B5EF4-FFF2-40B4-BE49-F238E27FC236}">
                <a16:creationId xmlns:a16="http://schemas.microsoft.com/office/drawing/2014/main" id="{3470AF6C-623B-4BAA-B20B-17E25A5699AF}"/>
              </a:ext>
            </a:extLst>
          </p:cNvPr>
          <p:cNvSpPr>
            <a:spLocks noGrp="1"/>
          </p:cNvSpPr>
          <p:nvPr>
            <p:ph type="ftr" sz="quarter" idx="11"/>
          </p:nvPr>
        </p:nvSpPr>
        <p:spPr/>
        <p:txBody>
          <a:bodyPr/>
          <a:lstStyle/>
          <a:p>
            <a:r>
              <a:rPr lang="en-US"/>
              <a:t>Kristine Nugent Fulbright Fellow Ukraine 2019</a:t>
            </a:r>
            <a:endParaRPr lang="en-US" dirty="0"/>
          </a:p>
        </p:txBody>
      </p:sp>
      <p:pic>
        <p:nvPicPr>
          <p:cNvPr id="8" name="Picture 7">
            <a:extLst>
              <a:ext uri="{FF2B5EF4-FFF2-40B4-BE49-F238E27FC236}">
                <a16:creationId xmlns:a16="http://schemas.microsoft.com/office/drawing/2014/main" id="{A6CD9D3D-8AE0-430F-91DE-2797EC94DFB7}"/>
              </a:ext>
            </a:extLst>
          </p:cNvPr>
          <p:cNvPicPr>
            <a:picLocks noChangeAspect="1"/>
          </p:cNvPicPr>
          <p:nvPr/>
        </p:nvPicPr>
        <p:blipFill>
          <a:blip r:embed="rId2"/>
          <a:stretch>
            <a:fillRect/>
          </a:stretch>
        </p:blipFill>
        <p:spPr>
          <a:xfrm>
            <a:off x="3781425" y="3056557"/>
            <a:ext cx="4071937" cy="2887639"/>
          </a:xfrm>
          <a:prstGeom prst="rect">
            <a:avLst/>
          </a:prstGeom>
        </p:spPr>
      </p:pic>
    </p:spTree>
    <p:extLst>
      <p:ext uri="{BB962C8B-B14F-4D97-AF65-F5344CB8AC3E}">
        <p14:creationId xmlns:p14="http://schemas.microsoft.com/office/powerpoint/2010/main" val="363857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900D52-3266-4413-B10F-EFAAA69E9428}"/>
              </a:ext>
            </a:extLst>
          </p:cNvPr>
          <p:cNvPicPr>
            <a:picLocks noChangeAspect="1"/>
          </p:cNvPicPr>
          <p:nvPr/>
        </p:nvPicPr>
        <p:blipFill>
          <a:blip r:embed="rId2"/>
          <a:stretch>
            <a:fillRect/>
          </a:stretch>
        </p:blipFill>
        <p:spPr>
          <a:xfrm>
            <a:off x="965200" y="638508"/>
            <a:ext cx="10403840" cy="1292548"/>
          </a:xfrm>
          <a:prstGeom prst="rect">
            <a:avLst/>
          </a:prstGeom>
        </p:spPr>
      </p:pic>
      <p:pic>
        <p:nvPicPr>
          <p:cNvPr id="3" name="Picture 2">
            <a:extLst>
              <a:ext uri="{FF2B5EF4-FFF2-40B4-BE49-F238E27FC236}">
                <a16:creationId xmlns:a16="http://schemas.microsoft.com/office/drawing/2014/main" id="{870EF2EF-6999-44FA-B4E6-DEE31AF1E048}"/>
              </a:ext>
            </a:extLst>
          </p:cNvPr>
          <p:cNvPicPr>
            <a:picLocks noChangeAspect="1"/>
          </p:cNvPicPr>
          <p:nvPr/>
        </p:nvPicPr>
        <p:blipFill>
          <a:blip r:embed="rId3"/>
          <a:stretch>
            <a:fillRect/>
          </a:stretch>
        </p:blipFill>
        <p:spPr>
          <a:xfrm>
            <a:off x="965200" y="1931056"/>
            <a:ext cx="10403840" cy="2562876"/>
          </a:xfrm>
          <a:prstGeom prst="rect">
            <a:avLst/>
          </a:prstGeom>
        </p:spPr>
      </p:pic>
      <p:pic>
        <p:nvPicPr>
          <p:cNvPr id="4" name="Picture 3">
            <a:extLst>
              <a:ext uri="{FF2B5EF4-FFF2-40B4-BE49-F238E27FC236}">
                <a16:creationId xmlns:a16="http://schemas.microsoft.com/office/drawing/2014/main" id="{11BDF4D8-9D7B-47C3-B257-350EE814AF18}"/>
              </a:ext>
            </a:extLst>
          </p:cNvPr>
          <p:cNvPicPr>
            <a:picLocks noChangeAspect="1"/>
          </p:cNvPicPr>
          <p:nvPr/>
        </p:nvPicPr>
        <p:blipFill>
          <a:blip r:embed="rId4"/>
          <a:stretch>
            <a:fillRect/>
          </a:stretch>
        </p:blipFill>
        <p:spPr>
          <a:xfrm>
            <a:off x="6350000" y="2953263"/>
            <a:ext cx="4781550" cy="3081338"/>
          </a:xfrm>
          <a:prstGeom prst="rect">
            <a:avLst/>
          </a:prstGeom>
        </p:spPr>
      </p:pic>
      <p:sp>
        <p:nvSpPr>
          <p:cNvPr id="5" name="Rectangle 4">
            <a:extLst>
              <a:ext uri="{FF2B5EF4-FFF2-40B4-BE49-F238E27FC236}">
                <a16:creationId xmlns:a16="http://schemas.microsoft.com/office/drawing/2014/main" id="{1FA22C7E-05C6-40C1-9BEB-C7A34610D3A8}"/>
              </a:ext>
            </a:extLst>
          </p:cNvPr>
          <p:cNvSpPr/>
          <p:nvPr/>
        </p:nvSpPr>
        <p:spPr>
          <a:xfrm>
            <a:off x="965200" y="4493932"/>
            <a:ext cx="5384800" cy="954107"/>
          </a:xfrm>
          <a:prstGeom prst="rect">
            <a:avLst/>
          </a:prstGeom>
        </p:spPr>
        <p:txBody>
          <a:bodyPr wrap="square">
            <a:spAutoFit/>
          </a:bodyPr>
          <a:lstStyle/>
          <a:p>
            <a:pPr fontAlgn="base"/>
            <a:r>
              <a:rPr lang="en-US" sz="1400" b="1" dirty="0">
                <a:solidFill>
                  <a:srgbClr val="404040"/>
                </a:solidFill>
                <a:latin typeface="Helmet"/>
              </a:rPr>
              <a:t>“Finland has long been renowned for the quality of its education and always scores highly in international league tables.</a:t>
            </a:r>
          </a:p>
          <a:p>
            <a:pPr fontAlgn="base"/>
            <a:r>
              <a:rPr lang="en-US" sz="1400" b="1" dirty="0">
                <a:solidFill>
                  <a:srgbClr val="404040"/>
                </a:solidFill>
                <a:latin typeface="Helmet"/>
              </a:rPr>
              <a:t>Now it is rethinking how it teaches in the digital age - </a:t>
            </a:r>
            <a:r>
              <a:rPr lang="en-US" sz="1400" b="1" dirty="0">
                <a:solidFill>
                  <a:srgbClr val="404040"/>
                </a:solidFill>
                <a:highlight>
                  <a:srgbClr val="FFFF00"/>
                </a:highlight>
                <a:latin typeface="Helmet"/>
              </a:rPr>
              <a:t>seeking to place skills, as much as subjects</a:t>
            </a:r>
            <a:r>
              <a:rPr lang="en-US" sz="1400" b="1" dirty="0">
                <a:solidFill>
                  <a:srgbClr val="404040"/>
                </a:solidFill>
                <a:latin typeface="Helmet"/>
              </a:rPr>
              <a:t>, at the heart of what it does.”</a:t>
            </a:r>
            <a:endParaRPr lang="en-US" sz="1400" b="1" i="0" dirty="0">
              <a:solidFill>
                <a:srgbClr val="404040"/>
              </a:solidFill>
              <a:effectLst/>
              <a:latin typeface="Helmet"/>
            </a:endParaRPr>
          </a:p>
        </p:txBody>
      </p:sp>
      <p:sp>
        <p:nvSpPr>
          <p:cNvPr id="6" name="Rectangle 5">
            <a:extLst>
              <a:ext uri="{FF2B5EF4-FFF2-40B4-BE49-F238E27FC236}">
                <a16:creationId xmlns:a16="http://schemas.microsoft.com/office/drawing/2014/main" id="{96351D20-38F1-4733-A230-B5451193EA96}"/>
              </a:ext>
            </a:extLst>
          </p:cNvPr>
          <p:cNvSpPr/>
          <p:nvPr/>
        </p:nvSpPr>
        <p:spPr>
          <a:xfrm>
            <a:off x="1127420" y="5617721"/>
            <a:ext cx="5060360" cy="369332"/>
          </a:xfrm>
          <a:prstGeom prst="rect">
            <a:avLst/>
          </a:prstGeom>
        </p:spPr>
        <p:txBody>
          <a:bodyPr wrap="none">
            <a:spAutoFit/>
          </a:bodyPr>
          <a:lstStyle/>
          <a:p>
            <a:r>
              <a:rPr lang="en-US" dirty="0"/>
              <a:t>https://www.bbc.com/news/world-europe-39889523</a:t>
            </a:r>
          </a:p>
        </p:txBody>
      </p:sp>
      <p:sp>
        <p:nvSpPr>
          <p:cNvPr id="7" name="Footer Placeholder 6">
            <a:extLst>
              <a:ext uri="{FF2B5EF4-FFF2-40B4-BE49-F238E27FC236}">
                <a16:creationId xmlns:a16="http://schemas.microsoft.com/office/drawing/2014/main" id="{65FC0272-59D4-4989-970C-F7D6F568C372}"/>
              </a:ext>
            </a:extLst>
          </p:cNvPr>
          <p:cNvSpPr>
            <a:spLocks noGrp="1"/>
          </p:cNvSpPr>
          <p:nvPr>
            <p:ph type="ftr" sz="quarter" idx="11"/>
          </p:nvPr>
        </p:nvSpPr>
        <p:spPr/>
        <p:txBody>
          <a:bodyPr/>
          <a:lstStyle/>
          <a:p>
            <a:r>
              <a:rPr lang="en-US"/>
              <a:t>Kristine Nugent Fulbright Fellow Ukraine 2019</a:t>
            </a:r>
            <a:endParaRPr lang="en-US" dirty="0"/>
          </a:p>
        </p:txBody>
      </p:sp>
    </p:spTree>
    <p:extLst>
      <p:ext uri="{BB962C8B-B14F-4D97-AF65-F5344CB8AC3E}">
        <p14:creationId xmlns:p14="http://schemas.microsoft.com/office/powerpoint/2010/main" val="415481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11D2-C366-4F42-9673-26B6324167ED}"/>
              </a:ext>
            </a:extLst>
          </p:cNvPr>
          <p:cNvSpPr>
            <a:spLocks noGrp="1"/>
          </p:cNvSpPr>
          <p:nvPr>
            <p:ph type="title"/>
          </p:nvPr>
        </p:nvSpPr>
        <p:spPr/>
        <p:txBody>
          <a:bodyPr>
            <a:normAutofit/>
          </a:bodyPr>
          <a:lstStyle/>
          <a:p>
            <a:r>
              <a:rPr lang="en-US" sz="2400" dirty="0"/>
              <a:t>Arguments for critical thinking in the foreign language classroom, regardless of student level:</a:t>
            </a:r>
          </a:p>
        </p:txBody>
      </p:sp>
      <p:sp>
        <p:nvSpPr>
          <p:cNvPr id="4" name="TextBox 3">
            <a:extLst>
              <a:ext uri="{FF2B5EF4-FFF2-40B4-BE49-F238E27FC236}">
                <a16:creationId xmlns:a16="http://schemas.microsoft.com/office/drawing/2014/main" id="{DA26139A-0933-4C19-A2DF-3B686A4A0021}"/>
              </a:ext>
            </a:extLst>
          </p:cNvPr>
          <p:cNvSpPr txBox="1"/>
          <p:nvPr/>
        </p:nvSpPr>
        <p:spPr>
          <a:xfrm>
            <a:off x="1568752" y="2141388"/>
            <a:ext cx="8870647" cy="923330"/>
          </a:xfrm>
          <a:prstGeom prst="rect">
            <a:avLst/>
          </a:prstGeom>
          <a:noFill/>
        </p:spPr>
        <p:txBody>
          <a:bodyPr wrap="square" rtlCol="0">
            <a:spAutoFit/>
          </a:bodyPr>
          <a:lstStyle/>
          <a:p>
            <a:r>
              <a:rPr lang="en-US" dirty="0"/>
              <a:t>2. Critical thinking-centered learning will spur on motivation to make meaning in the L2 by    	engaging students in new ways </a:t>
            </a:r>
          </a:p>
          <a:p>
            <a:endParaRPr lang="en-US" dirty="0"/>
          </a:p>
        </p:txBody>
      </p:sp>
      <p:sp>
        <p:nvSpPr>
          <p:cNvPr id="5" name="TextBox 4">
            <a:extLst>
              <a:ext uri="{FF2B5EF4-FFF2-40B4-BE49-F238E27FC236}">
                <a16:creationId xmlns:a16="http://schemas.microsoft.com/office/drawing/2014/main" id="{CF0167FE-8334-43F5-92F5-1D8BC30834C9}"/>
              </a:ext>
            </a:extLst>
          </p:cNvPr>
          <p:cNvSpPr txBox="1"/>
          <p:nvPr/>
        </p:nvSpPr>
        <p:spPr>
          <a:xfrm>
            <a:off x="590551" y="3166719"/>
            <a:ext cx="4819650" cy="1477328"/>
          </a:xfrm>
          <a:prstGeom prst="rect">
            <a:avLst/>
          </a:prstGeom>
          <a:noFill/>
        </p:spPr>
        <p:txBody>
          <a:bodyPr wrap="square" rtlCol="0">
            <a:spAutoFit/>
          </a:bodyPr>
          <a:lstStyle/>
          <a:p>
            <a:pPr algn="ctr"/>
            <a:r>
              <a:rPr lang="en-US" b="1" dirty="0"/>
              <a:t>Vicious cycle</a:t>
            </a:r>
          </a:p>
          <a:p>
            <a:endParaRPr lang="en-US" dirty="0"/>
          </a:p>
          <a:p>
            <a:r>
              <a:rPr lang="en-US" dirty="0"/>
              <a:t>I only need to repeat, not make meaning.</a:t>
            </a:r>
          </a:p>
          <a:p>
            <a:r>
              <a:rPr lang="en-US" dirty="0"/>
              <a:t>I don’t express anything interesting. </a:t>
            </a:r>
          </a:p>
          <a:p>
            <a:r>
              <a:rPr lang="en-US" dirty="0"/>
              <a:t>Learning foreign languages is boring!</a:t>
            </a:r>
          </a:p>
        </p:txBody>
      </p:sp>
      <p:sp>
        <p:nvSpPr>
          <p:cNvPr id="6" name="TextBox 5">
            <a:extLst>
              <a:ext uri="{FF2B5EF4-FFF2-40B4-BE49-F238E27FC236}">
                <a16:creationId xmlns:a16="http://schemas.microsoft.com/office/drawing/2014/main" id="{1D940808-CA7A-4F90-AA0C-0A32892D337F}"/>
              </a:ext>
            </a:extLst>
          </p:cNvPr>
          <p:cNvSpPr txBox="1"/>
          <p:nvPr/>
        </p:nvSpPr>
        <p:spPr>
          <a:xfrm>
            <a:off x="7067550" y="3249921"/>
            <a:ext cx="5200650" cy="1754326"/>
          </a:xfrm>
          <a:prstGeom prst="rect">
            <a:avLst/>
          </a:prstGeom>
          <a:noFill/>
        </p:spPr>
        <p:txBody>
          <a:bodyPr wrap="square" rtlCol="0">
            <a:spAutoFit/>
          </a:bodyPr>
          <a:lstStyle/>
          <a:p>
            <a:pPr algn="ctr"/>
            <a:r>
              <a:rPr lang="en-US" b="1" dirty="0"/>
              <a:t>Virtuous cycle</a:t>
            </a:r>
          </a:p>
          <a:p>
            <a:endParaRPr lang="en-US" dirty="0"/>
          </a:p>
          <a:p>
            <a:r>
              <a:rPr lang="en-US" dirty="0"/>
              <a:t>I need to express an interesting or unique thought.</a:t>
            </a:r>
          </a:p>
          <a:p>
            <a:r>
              <a:rPr lang="en-US" dirty="0"/>
              <a:t>I don’t have the language to do it but I find a way.</a:t>
            </a:r>
          </a:p>
          <a:p>
            <a:r>
              <a:rPr lang="en-US" dirty="0"/>
              <a:t>Learning foreign languages is fun!</a:t>
            </a:r>
          </a:p>
          <a:p>
            <a:endParaRPr lang="en-US" dirty="0"/>
          </a:p>
        </p:txBody>
      </p:sp>
      <p:pic>
        <p:nvPicPr>
          <p:cNvPr id="12290" name="Picture 2" descr="Ð ÐµÐ·ÑÐ»ÑÑÐ°Ñ Ð¿Ð¾ÑÑÐºÑ Ð·Ð¾Ð±ÑÐ°Ð¶ÐµÐ½Ñ Ð·Ð° Ð·Ð°Ð¿Ð¸ÑÐ¾Ð¼ &quot;cycle graphic&quot;">
            <a:extLst>
              <a:ext uri="{FF2B5EF4-FFF2-40B4-BE49-F238E27FC236}">
                <a16:creationId xmlns:a16="http://schemas.microsoft.com/office/drawing/2014/main" id="{A7A25AC5-1DFA-4383-809D-E244AF912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350" y="2879514"/>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3470AF6C-623B-4BAA-B20B-17E25A5699AF}"/>
              </a:ext>
            </a:extLst>
          </p:cNvPr>
          <p:cNvSpPr>
            <a:spLocks noGrp="1"/>
          </p:cNvSpPr>
          <p:nvPr>
            <p:ph type="ftr" sz="quarter" idx="11"/>
          </p:nvPr>
        </p:nvSpPr>
        <p:spPr/>
        <p:txBody>
          <a:bodyPr/>
          <a:lstStyle/>
          <a:p>
            <a:r>
              <a:rPr lang="en-US"/>
              <a:t>Kristine Nugent Fulbright Fellow Ukraine 2019</a:t>
            </a:r>
            <a:endParaRPr lang="en-US" dirty="0"/>
          </a:p>
        </p:txBody>
      </p:sp>
    </p:spTree>
    <p:extLst>
      <p:ext uri="{BB962C8B-B14F-4D97-AF65-F5344CB8AC3E}">
        <p14:creationId xmlns:p14="http://schemas.microsoft.com/office/powerpoint/2010/main" val="372308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A86DE-18E2-4885-81E3-F19A63B48199}"/>
              </a:ext>
            </a:extLst>
          </p:cNvPr>
          <p:cNvSpPr>
            <a:spLocks noGrp="1"/>
          </p:cNvSpPr>
          <p:nvPr>
            <p:ph type="title"/>
          </p:nvPr>
        </p:nvSpPr>
        <p:spPr>
          <a:xfrm>
            <a:off x="1452616" y="962902"/>
            <a:ext cx="3525640" cy="2380828"/>
          </a:xfrm>
        </p:spPr>
        <p:txBody>
          <a:bodyPr vert="horz" lIns="91440" tIns="45720" rIns="91440" bIns="0" rtlCol="0" anchor="b">
            <a:normAutofit/>
          </a:bodyPr>
          <a:lstStyle/>
          <a:p>
            <a:r>
              <a:rPr lang="en-US" sz="2600" dirty="0"/>
              <a:t>How can I incorporate more critical thinking into my teaching?</a:t>
            </a:r>
            <a:br>
              <a:rPr lang="en-US" sz="2600" dirty="0"/>
            </a:br>
            <a:endParaRPr lang="en-US" sz="2600" dirty="0"/>
          </a:p>
        </p:txBody>
      </p:sp>
      <p:pic>
        <p:nvPicPr>
          <p:cNvPr id="15" name="Picture 2" descr="https://gm1.ggpht.com/nwnwUiCVe4026ZaPCW_O7MW8iBfgXJNn54_bChlzr1RBtsA7m7zbGhfARDtCXxQHSzWJXA64TJds896PO-abGjBGc4NuxOKyqTkeLYxjgEEAIuo9J7SQChcZ0umBBXuGiOoEJRldApJbpVOm_qSnLd_C_pHNrA7J7thBWLbP-PPxeVCHXsCm1IhHUhNgzBpG-iwjwQV_GIATMSiwWyXHtxX_sr0fDbyBv9p7-hTtCZpG3nIkQv12-Hna6zdBXWKPLI-lrCMzi3aPuEGhWjpv-ie6s7TTEGhWjpiUyeDO-qzumGeVuThU8ZGaNzHW_WgXWHPz6ZAsuYd78TFkzeCAH886MwiwiWDdxFFvt-fEYiQ1OlKY3_9Wb6568K4JOO5I2-JzIDOD8jzeq2NeC4F2drte6dFL9IqJ9ZmcjkoD40mn8u7MR5CDV6Sg7f4truWR7qfpxr-h3hw5oGvWnO8txacm6BdmHU5dxSXwLIxiGyCVhUxMz_8TbK62vXODftFDXmWbu9nwRRNyFG87L7OgOFbDXooh7H0f5waf52Ekk4fiTNaZtQgidBbGb_u8zLvdcnn8hWcI5ANVBcm2Fp0Ld09s_Kn-6ZkZwlQGZ7vUgjQPPtkGgEhHNlMvgiUlcKQWSw6KzpOQp2SolZwCgjGLnpyfqD_l08ohhMrd99GpbYZoUPfoboDFQxcu3PoFnOK6K3OUNbSaJumhzY1axbG_AKiXdeXtgiqQddsDmyM=s0-l75-ft-l75-ft">
            <a:extLst>
              <a:ext uri="{FF2B5EF4-FFF2-40B4-BE49-F238E27FC236}">
                <a16:creationId xmlns:a16="http://schemas.microsoft.com/office/drawing/2014/main" id="{3E7447B9-6166-4205-A735-CDB72B4ED6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985" r="1" b="4831"/>
          <a:stretch/>
        </p:blipFill>
        <p:spPr bwMode="auto">
          <a:xfrm>
            <a:off x="6093926" y="1116345"/>
            <a:ext cx="4821551" cy="386617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07D9D3D-8416-43C4-907A-E7D02BEBB819}"/>
              </a:ext>
            </a:extLst>
          </p:cNvPr>
          <p:cNvSpPr>
            <a:spLocks noGrp="1"/>
          </p:cNvSpPr>
          <p:nvPr>
            <p:ph type="ftr" sz="quarter" idx="11"/>
          </p:nvPr>
        </p:nvSpPr>
        <p:spPr/>
        <p:txBody>
          <a:bodyPr/>
          <a:lstStyle/>
          <a:p>
            <a:r>
              <a:rPr lang="en-US"/>
              <a:t>Kristine Nugent Fulbright Fellow Ukraine 2019</a:t>
            </a:r>
            <a:endParaRPr lang="en-US" dirty="0"/>
          </a:p>
        </p:txBody>
      </p:sp>
    </p:spTree>
    <p:extLst>
      <p:ext uri="{BB962C8B-B14F-4D97-AF65-F5344CB8AC3E}">
        <p14:creationId xmlns:p14="http://schemas.microsoft.com/office/powerpoint/2010/main" val="1169840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D738B-9056-4A2A-8129-C2A9B0A57F07}"/>
              </a:ext>
            </a:extLst>
          </p:cNvPr>
          <p:cNvSpPr>
            <a:spLocks noGrp="1"/>
          </p:cNvSpPr>
          <p:nvPr>
            <p:ph type="ctrTitle"/>
          </p:nvPr>
        </p:nvSpPr>
        <p:spPr>
          <a:xfrm>
            <a:off x="2466847" y="957896"/>
            <a:ext cx="4171480" cy="2471104"/>
          </a:xfrm>
        </p:spPr>
        <p:txBody>
          <a:bodyPr>
            <a:normAutofit/>
          </a:bodyPr>
          <a:lstStyle/>
          <a:p>
            <a:r>
              <a:rPr lang="en-US" sz="4400" dirty="0"/>
              <a:t>curriculum: animal planet</a:t>
            </a:r>
          </a:p>
        </p:txBody>
      </p:sp>
      <p:sp>
        <p:nvSpPr>
          <p:cNvPr id="3" name="Subtitle 2">
            <a:extLst>
              <a:ext uri="{FF2B5EF4-FFF2-40B4-BE49-F238E27FC236}">
                <a16:creationId xmlns:a16="http://schemas.microsoft.com/office/drawing/2014/main" id="{912413DB-D827-4301-B5E2-DCED30EC622B}"/>
              </a:ext>
            </a:extLst>
          </p:cNvPr>
          <p:cNvSpPr>
            <a:spLocks noGrp="1"/>
          </p:cNvSpPr>
          <p:nvPr>
            <p:ph type="subTitle" idx="1"/>
          </p:nvPr>
        </p:nvSpPr>
        <p:spPr>
          <a:xfrm>
            <a:off x="2528942" y="3772792"/>
            <a:ext cx="4171479" cy="1693553"/>
          </a:xfrm>
        </p:spPr>
        <p:txBody>
          <a:bodyPr>
            <a:normAutofit/>
          </a:bodyPr>
          <a:lstStyle/>
          <a:p>
            <a:r>
              <a:rPr lang="en-US" sz="1600" dirty="0"/>
              <a:t>Ages 7-11</a:t>
            </a:r>
          </a:p>
        </p:txBody>
      </p:sp>
      <p:pic>
        <p:nvPicPr>
          <p:cNvPr id="20482" name="Picture 2" descr="https://scontent.fiev12-1.fna.fbcdn.net/v/t1.15752-9/56931760_636190620164116_9184075804810674176_n.png?_nc_cat=110&amp;_nc_ht=scontent.fiev12-1.fna&amp;oh=9d23a79e9c22d717783e0e536d849ebd&amp;oe=5D2BAE6B">
            <a:extLst>
              <a:ext uri="{FF2B5EF4-FFF2-40B4-BE49-F238E27FC236}">
                <a16:creationId xmlns:a16="http://schemas.microsoft.com/office/drawing/2014/main" id="{60765B2B-F7DF-46BC-880C-9989B3A919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63326" y="865431"/>
            <a:ext cx="4660762" cy="4660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015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C52BB-3C5C-4097-907D-FCB2F49FDFF7}"/>
              </a:ext>
            </a:extLst>
          </p:cNvPr>
          <p:cNvSpPr>
            <a:spLocks noGrp="1"/>
          </p:cNvSpPr>
          <p:nvPr>
            <p:ph type="title"/>
          </p:nvPr>
        </p:nvSpPr>
        <p:spPr/>
        <p:txBody>
          <a:bodyPr/>
          <a:lstStyle/>
          <a:p>
            <a:r>
              <a:rPr lang="en-US" dirty="0"/>
              <a:t>General rules of thumb </a:t>
            </a:r>
          </a:p>
        </p:txBody>
      </p:sp>
      <p:sp>
        <p:nvSpPr>
          <p:cNvPr id="3" name="Content Placeholder 2">
            <a:extLst>
              <a:ext uri="{FF2B5EF4-FFF2-40B4-BE49-F238E27FC236}">
                <a16:creationId xmlns:a16="http://schemas.microsoft.com/office/drawing/2014/main" id="{BA24B1FD-4734-42B7-A39F-85D56B913893}"/>
              </a:ext>
            </a:extLst>
          </p:cNvPr>
          <p:cNvSpPr>
            <a:spLocks noGrp="1"/>
          </p:cNvSpPr>
          <p:nvPr>
            <p:ph idx="1"/>
          </p:nvPr>
        </p:nvSpPr>
        <p:spPr/>
        <p:txBody>
          <a:bodyPr/>
          <a:lstStyle/>
          <a:p>
            <a:pPr marL="0" indent="0">
              <a:buNone/>
            </a:pPr>
            <a:r>
              <a:rPr lang="en-US" dirty="0"/>
              <a:t>Ask yourself: in completing the assignment….</a:t>
            </a:r>
          </a:p>
          <a:p>
            <a:r>
              <a:rPr lang="en-US" dirty="0"/>
              <a:t>Can students find the exact answer on the internet?  </a:t>
            </a:r>
            <a:r>
              <a:rPr lang="en-US" b="1" dirty="0">
                <a:solidFill>
                  <a:srgbClr val="FF0000"/>
                </a:solidFill>
              </a:rPr>
              <a:t>(NO)</a:t>
            </a:r>
          </a:p>
          <a:p>
            <a:r>
              <a:rPr lang="en-US" dirty="0"/>
              <a:t>Can students copy the answer from each other/submit identical answers? </a:t>
            </a:r>
            <a:r>
              <a:rPr lang="en-US" b="1" dirty="0">
                <a:solidFill>
                  <a:srgbClr val="FF0000"/>
                </a:solidFill>
              </a:rPr>
              <a:t>(NO)</a:t>
            </a:r>
          </a:p>
          <a:p>
            <a:r>
              <a:rPr lang="en-US" dirty="0"/>
              <a:t>Are students: interpreting, analyzing, evaluating, explaining, sequencing, reasoning, comparing, questioning, inferring, hypothesizing, appraising, testing or generalizing? </a:t>
            </a:r>
            <a:r>
              <a:rPr lang="en-US" b="1" dirty="0">
                <a:solidFill>
                  <a:srgbClr val="FF0000"/>
                </a:solidFill>
              </a:rPr>
              <a:t>(YES) </a:t>
            </a:r>
            <a:r>
              <a:rPr lang="en-US" sz="1200" dirty="0"/>
              <a:t>(https://www.australiancurriculum.edu.au/f-10-curriculum/general-capabilities/critical-and-creative-thinking/)</a:t>
            </a:r>
          </a:p>
        </p:txBody>
      </p:sp>
      <p:sp>
        <p:nvSpPr>
          <p:cNvPr id="4" name="Footer Placeholder 3">
            <a:extLst>
              <a:ext uri="{FF2B5EF4-FFF2-40B4-BE49-F238E27FC236}">
                <a16:creationId xmlns:a16="http://schemas.microsoft.com/office/drawing/2014/main" id="{C476D4FF-2A2D-4FEE-B353-65B318900C7B}"/>
              </a:ext>
            </a:extLst>
          </p:cNvPr>
          <p:cNvSpPr>
            <a:spLocks noGrp="1"/>
          </p:cNvSpPr>
          <p:nvPr>
            <p:ph type="ftr" sz="quarter" idx="11"/>
          </p:nvPr>
        </p:nvSpPr>
        <p:spPr/>
        <p:txBody>
          <a:bodyPr/>
          <a:lstStyle/>
          <a:p>
            <a:r>
              <a:rPr lang="en-US"/>
              <a:t>Kristine Nugent Fulbright Fellow Ukraine 2019</a:t>
            </a:r>
            <a:endParaRPr lang="en-US" dirty="0"/>
          </a:p>
        </p:txBody>
      </p:sp>
    </p:spTree>
    <p:extLst>
      <p:ext uri="{BB962C8B-B14F-4D97-AF65-F5344CB8AC3E}">
        <p14:creationId xmlns:p14="http://schemas.microsoft.com/office/powerpoint/2010/main" val="61653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FFBFF2-7D93-427F-B25C-E534BFF950A6}"/>
              </a:ext>
            </a:extLst>
          </p:cNvPr>
          <p:cNvPicPr>
            <a:picLocks noChangeAspect="1"/>
          </p:cNvPicPr>
          <p:nvPr/>
        </p:nvPicPr>
        <p:blipFill>
          <a:blip r:embed="rId2"/>
          <a:stretch>
            <a:fillRect/>
          </a:stretch>
        </p:blipFill>
        <p:spPr>
          <a:xfrm>
            <a:off x="3030220" y="859035"/>
            <a:ext cx="6723380" cy="4920735"/>
          </a:xfrm>
          <a:prstGeom prst="rect">
            <a:avLst/>
          </a:prstGeom>
        </p:spPr>
      </p:pic>
      <p:sp>
        <p:nvSpPr>
          <p:cNvPr id="3" name="TextBox 2">
            <a:extLst>
              <a:ext uri="{FF2B5EF4-FFF2-40B4-BE49-F238E27FC236}">
                <a16:creationId xmlns:a16="http://schemas.microsoft.com/office/drawing/2014/main" id="{A1C4A0C6-6A49-4161-8B02-FB9E1807D5E2}"/>
              </a:ext>
            </a:extLst>
          </p:cNvPr>
          <p:cNvSpPr txBox="1"/>
          <p:nvPr/>
        </p:nvSpPr>
        <p:spPr>
          <a:xfrm>
            <a:off x="3281680" y="914400"/>
            <a:ext cx="2306320" cy="461665"/>
          </a:xfrm>
          <a:prstGeom prst="rect">
            <a:avLst/>
          </a:prstGeom>
          <a:solidFill>
            <a:srgbClr val="92D050"/>
          </a:solidFill>
        </p:spPr>
        <p:txBody>
          <a:bodyPr wrap="square" rtlCol="0">
            <a:spAutoFit/>
          </a:bodyPr>
          <a:lstStyle/>
          <a:p>
            <a:r>
              <a:rPr lang="en-US" sz="2400" dirty="0"/>
              <a:t>Animals Squad</a:t>
            </a:r>
          </a:p>
        </p:txBody>
      </p:sp>
    </p:spTree>
    <p:extLst>
      <p:ext uri="{BB962C8B-B14F-4D97-AF65-F5344CB8AC3E}">
        <p14:creationId xmlns:p14="http://schemas.microsoft.com/office/powerpoint/2010/main" val="799109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7974-C1D1-47F5-80F6-DED11FEFE866}"/>
              </a:ext>
            </a:extLst>
          </p:cNvPr>
          <p:cNvSpPr>
            <a:spLocks noGrp="1"/>
          </p:cNvSpPr>
          <p:nvPr>
            <p:ph type="title"/>
          </p:nvPr>
        </p:nvSpPr>
        <p:spPr/>
        <p:txBody>
          <a:bodyPr/>
          <a:lstStyle/>
          <a:p>
            <a:r>
              <a:rPr lang="en-US" dirty="0"/>
              <a:t>Camp theme: </a:t>
            </a:r>
            <a:br>
              <a:rPr lang="en-US" dirty="0"/>
            </a:br>
            <a:r>
              <a:rPr lang="en-US" dirty="0"/>
              <a:t>animals and their adaptations</a:t>
            </a:r>
          </a:p>
        </p:txBody>
      </p:sp>
      <p:sp>
        <p:nvSpPr>
          <p:cNvPr id="4" name="TextBox 3">
            <a:extLst>
              <a:ext uri="{FF2B5EF4-FFF2-40B4-BE49-F238E27FC236}">
                <a16:creationId xmlns:a16="http://schemas.microsoft.com/office/drawing/2014/main" id="{7D062A2F-6741-4FF8-B5AF-C58541C7C363}"/>
              </a:ext>
            </a:extLst>
          </p:cNvPr>
          <p:cNvSpPr txBox="1"/>
          <p:nvPr/>
        </p:nvSpPr>
        <p:spPr>
          <a:xfrm>
            <a:off x="6715760" y="2225040"/>
            <a:ext cx="4514215" cy="2339102"/>
          </a:xfrm>
          <a:prstGeom prst="rect">
            <a:avLst/>
          </a:prstGeom>
          <a:noFill/>
        </p:spPr>
        <p:txBody>
          <a:bodyPr wrap="square" rtlCol="0">
            <a:spAutoFit/>
          </a:bodyPr>
          <a:lstStyle/>
          <a:p>
            <a:pPr marL="285750" indent="-285750">
              <a:buFont typeface="Arial" panose="020B0604020202020204" pitchFamily="34" charset="0"/>
              <a:buChar char="•"/>
            </a:pPr>
            <a:r>
              <a:rPr lang="en-US" sz="3200" dirty="0"/>
              <a:t>Provides context for diverse activities </a:t>
            </a:r>
          </a:p>
          <a:p>
            <a:pPr marL="285750" indent="-285750">
              <a:buFont typeface="Arial" panose="020B0604020202020204" pitchFamily="34" charset="0"/>
              <a:buChar char="•"/>
            </a:pPr>
            <a:r>
              <a:rPr lang="en-US" sz="3200" dirty="0"/>
              <a:t>Framework for critical thinking</a:t>
            </a:r>
          </a:p>
          <a:p>
            <a:r>
              <a:rPr lang="en-US" dirty="0"/>
              <a:t> </a:t>
            </a:r>
          </a:p>
        </p:txBody>
      </p:sp>
      <p:pic>
        <p:nvPicPr>
          <p:cNvPr id="2054" name="Picture 6" descr="Giraffe, Kenya, Africa, Wildlife, Safari">
            <a:extLst>
              <a:ext uri="{FF2B5EF4-FFF2-40B4-BE49-F238E27FC236}">
                <a16:creationId xmlns:a16="http://schemas.microsoft.com/office/drawing/2014/main" id="{58F5FD65-9021-40C9-B639-6E739DFB63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2225040"/>
            <a:ext cx="48577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249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745D8-98C6-4929-A992-B59E9A7408B7}"/>
              </a:ext>
            </a:extLst>
          </p:cNvPr>
          <p:cNvSpPr>
            <a:spLocks noGrp="1"/>
          </p:cNvSpPr>
          <p:nvPr>
            <p:ph type="title"/>
          </p:nvPr>
        </p:nvSpPr>
        <p:spPr/>
        <p:txBody>
          <a:bodyPr/>
          <a:lstStyle/>
          <a:p>
            <a:r>
              <a:rPr lang="en-US" dirty="0"/>
              <a:t>Camp theme: </a:t>
            </a:r>
            <a:br>
              <a:rPr lang="en-US" dirty="0"/>
            </a:br>
            <a:r>
              <a:rPr lang="en-US" dirty="0"/>
              <a:t>animals and their adaptations</a:t>
            </a:r>
          </a:p>
        </p:txBody>
      </p:sp>
      <p:sp>
        <p:nvSpPr>
          <p:cNvPr id="5" name="TextBox 4">
            <a:extLst>
              <a:ext uri="{FF2B5EF4-FFF2-40B4-BE49-F238E27FC236}">
                <a16:creationId xmlns:a16="http://schemas.microsoft.com/office/drawing/2014/main" id="{91B1EB74-41D1-4856-816E-B30526A6C43A}"/>
              </a:ext>
            </a:extLst>
          </p:cNvPr>
          <p:cNvSpPr txBox="1"/>
          <p:nvPr/>
        </p:nvSpPr>
        <p:spPr>
          <a:xfrm>
            <a:off x="1317626" y="2566725"/>
            <a:ext cx="4514215" cy="2246769"/>
          </a:xfrm>
          <a:prstGeom prst="rect">
            <a:avLst/>
          </a:prstGeom>
          <a:noFill/>
        </p:spPr>
        <p:txBody>
          <a:bodyPr wrap="square" rtlCol="0">
            <a:spAutoFit/>
          </a:bodyPr>
          <a:lstStyle/>
          <a:p>
            <a:r>
              <a:rPr lang="en-US" sz="2800" dirty="0"/>
              <a:t>Day 1: Introduction</a:t>
            </a:r>
          </a:p>
          <a:p>
            <a:r>
              <a:rPr lang="en-US" sz="2800" dirty="0"/>
              <a:t>Day 2: Camouflage </a:t>
            </a:r>
          </a:p>
          <a:p>
            <a:r>
              <a:rPr lang="en-US" sz="2800" dirty="0"/>
              <a:t>Day 3: Birds of a Feather</a:t>
            </a:r>
          </a:p>
          <a:p>
            <a:r>
              <a:rPr lang="en-US" sz="2800" dirty="0"/>
              <a:t>Day 4: Under the Sea</a:t>
            </a:r>
          </a:p>
          <a:p>
            <a:r>
              <a:rPr lang="en-US" sz="2800" dirty="0"/>
              <a:t>Day 5: Food Chains</a:t>
            </a:r>
          </a:p>
        </p:txBody>
      </p:sp>
      <p:pic>
        <p:nvPicPr>
          <p:cNvPr id="3074" name="Picture 2" descr="Frog, Green, Water, Amphibian, Pond, Nature, Pond Frogs">
            <a:extLst>
              <a:ext uri="{FF2B5EF4-FFF2-40B4-BE49-F238E27FC236}">
                <a16:creationId xmlns:a16="http://schemas.microsoft.com/office/drawing/2014/main" id="{23242402-259C-43B2-B378-ADA1EDFB9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0320" y="2058766"/>
            <a:ext cx="6390640" cy="3654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876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A1756-0092-49E9-A6E1-CD8D3850B163}"/>
              </a:ext>
            </a:extLst>
          </p:cNvPr>
          <p:cNvSpPr>
            <a:spLocks noGrp="1"/>
          </p:cNvSpPr>
          <p:nvPr>
            <p:ph type="title"/>
          </p:nvPr>
        </p:nvSpPr>
        <p:spPr/>
        <p:txBody>
          <a:bodyPr/>
          <a:lstStyle/>
          <a:p>
            <a:r>
              <a:rPr lang="en-US" dirty="0"/>
              <a:t>Camp theme: </a:t>
            </a:r>
            <a:br>
              <a:rPr lang="en-US" dirty="0"/>
            </a:br>
            <a:r>
              <a:rPr lang="en-US" dirty="0"/>
              <a:t>animals and their adaptations</a:t>
            </a:r>
          </a:p>
        </p:txBody>
      </p:sp>
      <p:sp>
        <p:nvSpPr>
          <p:cNvPr id="3" name="TextBox 2">
            <a:extLst>
              <a:ext uri="{FF2B5EF4-FFF2-40B4-BE49-F238E27FC236}">
                <a16:creationId xmlns:a16="http://schemas.microsoft.com/office/drawing/2014/main" id="{01252F27-AD15-466C-88B8-9979AAD430A3}"/>
              </a:ext>
            </a:extLst>
          </p:cNvPr>
          <p:cNvSpPr txBox="1"/>
          <p:nvPr/>
        </p:nvSpPr>
        <p:spPr>
          <a:xfrm>
            <a:off x="1317626" y="2566725"/>
            <a:ext cx="4514215" cy="2246769"/>
          </a:xfrm>
          <a:prstGeom prst="rect">
            <a:avLst/>
          </a:prstGeom>
          <a:noFill/>
        </p:spPr>
        <p:txBody>
          <a:bodyPr wrap="square" rtlCol="0">
            <a:spAutoFit/>
          </a:bodyPr>
          <a:lstStyle/>
          <a:p>
            <a:r>
              <a:rPr lang="en-US" sz="2800" dirty="0"/>
              <a:t>Day 6: Hibernation</a:t>
            </a:r>
          </a:p>
          <a:p>
            <a:r>
              <a:rPr lang="en-US" sz="2800" dirty="0"/>
              <a:t>Day 7: Migration</a:t>
            </a:r>
          </a:p>
          <a:p>
            <a:r>
              <a:rPr lang="en-US" sz="2800" dirty="0"/>
              <a:t>Day 8: This Desert Life</a:t>
            </a:r>
          </a:p>
          <a:p>
            <a:r>
              <a:rPr lang="en-US" sz="2800" dirty="0"/>
              <a:t>Day 9: Rainforests</a:t>
            </a:r>
          </a:p>
          <a:p>
            <a:r>
              <a:rPr lang="en-US" sz="2800" dirty="0"/>
              <a:t>Day 10: Final Day </a:t>
            </a:r>
          </a:p>
        </p:txBody>
      </p:sp>
      <p:pic>
        <p:nvPicPr>
          <p:cNvPr id="8194" name="Picture 2" descr="Bear, Grizzly Bear, Grizzly, Brown">
            <a:extLst>
              <a:ext uri="{FF2B5EF4-FFF2-40B4-BE49-F238E27FC236}">
                <a16:creationId xmlns:a16="http://schemas.microsoft.com/office/drawing/2014/main" id="{2D4C5692-45FD-4581-90C2-065A948B40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2164" y="2077685"/>
            <a:ext cx="5402716" cy="3601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731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031A-8931-40B8-AB93-94CD469EE777}"/>
              </a:ext>
            </a:extLst>
          </p:cNvPr>
          <p:cNvSpPr>
            <a:spLocks noGrp="1"/>
          </p:cNvSpPr>
          <p:nvPr>
            <p:ph type="title"/>
          </p:nvPr>
        </p:nvSpPr>
        <p:spPr/>
        <p:txBody>
          <a:bodyPr/>
          <a:lstStyle/>
          <a:p>
            <a:r>
              <a:rPr lang="en-US" dirty="0"/>
              <a:t>Critical thinking activities </a:t>
            </a:r>
          </a:p>
        </p:txBody>
      </p:sp>
      <p:sp>
        <p:nvSpPr>
          <p:cNvPr id="3" name="Content Placeholder 2">
            <a:extLst>
              <a:ext uri="{FF2B5EF4-FFF2-40B4-BE49-F238E27FC236}">
                <a16:creationId xmlns:a16="http://schemas.microsoft.com/office/drawing/2014/main" id="{FDB6F901-BFEC-4513-8586-6F4D0D6FD456}"/>
              </a:ext>
            </a:extLst>
          </p:cNvPr>
          <p:cNvSpPr>
            <a:spLocks noGrp="1"/>
          </p:cNvSpPr>
          <p:nvPr>
            <p:ph idx="1"/>
          </p:nvPr>
        </p:nvSpPr>
        <p:spPr/>
        <p:txBody>
          <a:bodyPr>
            <a:normAutofit/>
          </a:bodyPr>
          <a:lstStyle/>
          <a:p>
            <a:pPr marL="0" indent="0" algn="ctr">
              <a:buNone/>
            </a:pPr>
            <a:r>
              <a:rPr lang="en-US" sz="3200" b="1" dirty="0">
                <a:solidFill>
                  <a:schemeClr val="accent2">
                    <a:lumMod val="50000"/>
                  </a:schemeClr>
                </a:solidFill>
              </a:rPr>
              <a:t>interpreting, analyzing, evaluating, explaining, sequencing, reasoning, comparing, questioning, inferring, hypothesizing, appraising, testing or generalizing</a:t>
            </a:r>
            <a:endParaRPr lang="en-US" sz="3200" dirty="0"/>
          </a:p>
        </p:txBody>
      </p:sp>
    </p:spTree>
    <p:extLst>
      <p:ext uri="{BB962C8B-B14F-4D97-AF65-F5344CB8AC3E}">
        <p14:creationId xmlns:p14="http://schemas.microsoft.com/office/powerpoint/2010/main" val="919454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37040-BC86-4390-97CF-411DF73A55F8}"/>
              </a:ext>
            </a:extLst>
          </p:cNvPr>
          <p:cNvSpPr>
            <a:spLocks noGrp="1"/>
          </p:cNvSpPr>
          <p:nvPr>
            <p:ph type="title"/>
          </p:nvPr>
        </p:nvSpPr>
        <p:spPr/>
        <p:txBody>
          <a:bodyPr/>
          <a:lstStyle/>
          <a:p>
            <a:r>
              <a:rPr lang="en-US" dirty="0"/>
              <a:t>Critical thinking activity: </a:t>
            </a:r>
            <a:br>
              <a:rPr lang="en-US" dirty="0"/>
            </a:br>
            <a:r>
              <a:rPr lang="en-US" dirty="0"/>
              <a:t>dichotomous key</a:t>
            </a:r>
          </a:p>
        </p:txBody>
      </p:sp>
      <p:pic>
        <p:nvPicPr>
          <p:cNvPr id="3" name="Picture 2">
            <a:extLst>
              <a:ext uri="{FF2B5EF4-FFF2-40B4-BE49-F238E27FC236}">
                <a16:creationId xmlns:a16="http://schemas.microsoft.com/office/drawing/2014/main" id="{53CBE734-61CB-473B-BFDF-C695FDB20F6F}"/>
              </a:ext>
            </a:extLst>
          </p:cNvPr>
          <p:cNvPicPr>
            <a:picLocks noChangeAspect="1"/>
          </p:cNvPicPr>
          <p:nvPr/>
        </p:nvPicPr>
        <p:blipFill>
          <a:blip r:embed="rId2"/>
          <a:stretch>
            <a:fillRect/>
          </a:stretch>
        </p:blipFill>
        <p:spPr>
          <a:xfrm>
            <a:off x="4358985" y="2187128"/>
            <a:ext cx="7496757" cy="2786062"/>
          </a:xfrm>
          <a:prstGeom prst="rect">
            <a:avLst/>
          </a:prstGeom>
        </p:spPr>
      </p:pic>
      <p:pic>
        <p:nvPicPr>
          <p:cNvPr id="13314" name="Picture 2" descr="Ð ÐµÐ·ÑÐ»ÑÑÐ°Ñ Ð¿Ð¾ÑÑÐºÑ Ð·Ð¾Ð±ÑÐ°Ð¶ÐµÐ½Ñ Ð·Ð° Ð·Ð°Ð¿Ð¸ÑÐ¾Ð¼ &quot;dichotomous key&quot;">
            <a:extLst>
              <a:ext uri="{FF2B5EF4-FFF2-40B4-BE49-F238E27FC236}">
                <a16:creationId xmlns:a16="http://schemas.microsoft.com/office/drawing/2014/main" id="{E29164DA-7B37-44D7-B8CA-0D4369368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18" y="2272883"/>
            <a:ext cx="3530446" cy="2644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34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37040-BC86-4390-97CF-411DF73A55F8}"/>
              </a:ext>
            </a:extLst>
          </p:cNvPr>
          <p:cNvSpPr>
            <a:spLocks noGrp="1"/>
          </p:cNvSpPr>
          <p:nvPr>
            <p:ph type="title"/>
          </p:nvPr>
        </p:nvSpPr>
        <p:spPr/>
        <p:txBody>
          <a:bodyPr/>
          <a:lstStyle/>
          <a:p>
            <a:r>
              <a:rPr lang="en-US" dirty="0"/>
              <a:t>Critical thinking activity: </a:t>
            </a:r>
            <a:br>
              <a:rPr lang="en-US" dirty="0"/>
            </a:br>
            <a:r>
              <a:rPr lang="en-US" dirty="0"/>
              <a:t>dichotomous key</a:t>
            </a:r>
          </a:p>
        </p:txBody>
      </p:sp>
      <p:pic>
        <p:nvPicPr>
          <p:cNvPr id="4" name="Picture 3">
            <a:extLst>
              <a:ext uri="{FF2B5EF4-FFF2-40B4-BE49-F238E27FC236}">
                <a16:creationId xmlns:a16="http://schemas.microsoft.com/office/drawing/2014/main" id="{C5C6241E-2706-485D-8A39-92117F89A142}"/>
              </a:ext>
            </a:extLst>
          </p:cNvPr>
          <p:cNvPicPr>
            <a:picLocks noChangeAspect="1"/>
          </p:cNvPicPr>
          <p:nvPr/>
        </p:nvPicPr>
        <p:blipFill>
          <a:blip r:embed="rId2"/>
          <a:stretch>
            <a:fillRect/>
          </a:stretch>
        </p:blipFill>
        <p:spPr>
          <a:xfrm>
            <a:off x="1280159" y="2104046"/>
            <a:ext cx="3367591" cy="4449153"/>
          </a:xfrm>
          <a:prstGeom prst="rect">
            <a:avLst/>
          </a:prstGeom>
        </p:spPr>
      </p:pic>
      <p:pic>
        <p:nvPicPr>
          <p:cNvPr id="5" name="Picture 4">
            <a:extLst>
              <a:ext uri="{FF2B5EF4-FFF2-40B4-BE49-F238E27FC236}">
                <a16:creationId xmlns:a16="http://schemas.microsoft.com/office/drawing/2014/main" id="{4F0B95AD-34C3-41C7-B5F7-70284BDDC2DC}"/>
              </a:ext>
            </a:extLst>
          </p:cNvPr>
          <p:cNvPicPr>
            <a:picLocks noChangeAspect="1"/>
          </p:cNvPicPr>
          <p:nvPr/>
        </p:nvPicPr>
        <p:blipFill>
          <a:blip r:embed="rId3"/>
          <a:stretch>
            <a:fillRect/>
          </a:stretch>
        </p:blipFill>
        <p:spPr>
          <a:xfrm>
            <a:off x="4860720" y="2875279"/>
            <a:ext cx="7082360" cy="1905635"/>
          </a:xfrm>
          <a:prstGeom prst="rect">
            <a:avLst/>
          </a:prstGeom>
        </p:spPr>
      </p:pic>
    </p:spTree>
    <p:extLst>
      <p:ext uri="{BB962C8B-B14F-4D97-AF65-F5344CB8AC3E}">
        <p14:creationId xmlns:p14="http://schemas.microsoft.com/office/powerpoint/2010/main" val="158653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37040-BC86-4390-97CF-411DF73A55F8}"/>
              </a:ext>
            </a:extLst>
          </p:cNvPr>
          <p:cNvSpPr>
            <a:spLocks noGrp="1"/>
          </p:cNvSpPr>
          <p:nvPr>
            <p:ph type="title"/>
          </p:nvPr>
        </p:nvSpPr>
        <p:spPr/>
        <p:txBody>
          <a:bodyPr/>
          <a:lstStyle/>
          <a:p>
            <a:r>
              <a:rPr lang="en-US" dirty="0"/>
              <a:t>Critical thinking activity: </a:t>
            </a:r>
            <a:br>
              <a:rPr lang="en-US" dirty="0"/>
            </a:br>
            <a:r>
              <a:rPr lang="en-US" dirty="0"/>
              <a:t>an interactive food web</a:t>
            </a:r>
          </a:p>
        </p:txBody>
      </p:sp>
      <p:pic>
        <p:nvPicPr>
          <p:cNvPr id="4" name="Picture 2" descr="Ð ÐµÐ·ÑÐ»ÑÑÐ°Ñ Ð¿Ð¾ÑÑÐºÑ Ð·Ð¾Ð±ÑÐ°Ð¶ÐµÐ½Ñ Ð·Ð° Ð·Ð°Ð¿Ð¸ÑÐ¾Ð¼ &quot;food web yarn activity&quot;">
            <a:extLst>
              <a:ext uri="{FF2B5EF4-FFF2-40B4-BE49-F238E27FC236}">
                <a16:creationId xmlns:a16="http://schemas.microsoft.com/office/drawing/2014/main" id="{6BE4965C-78D0-48CD-A387-0DB4F5E55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9835" y="2299746"/>
            <a:ext cx="4724105" cy="3150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425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65EC4-BDDC-4607-A3B9-75AC3BDD1BF9}"/>
              </a:ext>
            </a:extLst>
          </p:cNvPr>
          <p:cNvSpPr>
            <a:spLocks noGrp="1"/>
          </p:cNvSpPr>
          <p:nvPr>
            <p:ph type="title"/>
          </p:nvPr>
        </p:nvSpPr>
        <p:spPr/>
        <p:txBody>
          <a:bodyPr>
            <a:normAutofit fontScale="90000"/>
          </a:bodyPr>
          <a:lstStyle/>
          <a:p>
            <a:r>
              <a:rPr lang="en-US" dirty="0"/>
              <a:t>Critical thinking activity:</a:t>
            </a:r>
            <a:br>
              <a:rPr lang="en-US" dirty="0"/>
            </a:br>
            <a:r>
              <a:rPr lang="en-US" dirty="0"/>
              <a:t>heart rate changes</a:t>
            </a:r>
            <a:br>
              <a:rPr lang="en-US" dirty="0"/>
            </a:br>
            <a:endParaRPr lang="en-US" dirty="0"/>
          </a:p>
        </p:txBody>
      </p:sp>
      <p:pic>
        <p:nvPicPr>
          <p:cNvPr id="3" name="Picture 2">
            <a:extLst>
              <a:ext uri="{FF2B5EF4-FFF2-40B4-BE49-F238E27FC236}">
                <a16:creationId xmlns:a16="http://schemas.microsoft.com/office/drawing/2014/main" id="{30290521-FD5B-45C8-A416-1EB6B60495EC}"/>
              </a:ext>
            </a:extLst>
          </p:cNvPr>
          <p:cNvPicPr>
            <a:picLocks noChangeAspect="1"/>
          </p:cNvPicPr>
          <p:nvPr/>
        </p:nvPicPr>
        <p:blipFill>
          <a:blip r:embed="rId2"/>
          <a:stretch>
            <a:fillRect/>
          </a:stretch>
        </p:blipFill>
        <p:spPr>
          <a:xfrm>
            <a:off x="7261542" y="2103120"/>
            <a:ext cx="4061429" cy="3510727"/>
          </a:xfrm>
          <a:prstGeom prst="rect">
            <a:avLst/>
          </a:prstGeom>
        </p:spPr>
      </p:pic>
      <p:pic>
        <p:nvPicPr>
          <p:cNvPr id="14338" name="Picture 2" descr="Run, Jump, Girl, Children, Hooray, Sky">
            <a:extLst>
              <a:ext uri="{FF2B5EF4-FFF2-40B4-BE49-F238E27FC236}">
                <a16:creationId xmlns:a16="http://schemas.microsoft.com/office/drawing/2014/main" id="{D30FA47F-2C75-4378-AD29-1B4FE2A81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579" y="2103120"/>
            <a:ext cx="48577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71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411FB-BD76-4079-91DF-8ED29283340D}"/>
              </a:ext>
            </a:extLst>
          </p:cNvPr>
          <p:cNvSpPr>
            <a:spLocks noGrp="1"/>
          </p:cNvSpPr>
          <p:nvPr>
            <p:ph type="title"/>
          </p:nvPr>
        </p:nvSpPr>
        <p:spPr/>
        <p:txBody>
          <a:bodyPr/>
          <a:lstStyle/>
          <a:p>
            <a:r>
              <a:rPr lang="en-US" dirty="0"/>
              <a:t>Our plan</a:t>
            </a:r>
          </a:p>
        </p:txBody>
      </p:sp>
      <p:sp>
        <p:nvSpPr>
          <p:cNvPr id="3" name="Content Placeholder 2">
            <a:extLst>
              <a:ext uri="{FF2B5EF4-FFF2-40B4-BE49-F238E27FC236}">
                <a16:creationId xmlns:a16="http://schemas.microsoft.com/office/drawing/2014/main" id="{F3EEC8F6-8340-4090-B1CB-4BCE3889D711}"/>
              </a:ext>
            </a:extLst>
          </p:cNvPr>
          <p:cNvSpPr>
            <a:spLocks noGrp="1"/>
          </p:cNvSpPr>
          <p:nvPr>
            <p:ph idx="1"/>
          </p:nvPr>
        </p:nvSpPr>
        <p:spPr/>
        <p:txBody>
          <a:bodyPr/>
          <a:lstStyle/>
          <a:p>
            <a:pPr marL="0" indent="0">
              <a:buNone/>
            </a:pPr>
            <a:r>
              <a:rPr lang="en-US" dirty="0"/>
              <a:t>Part 1: Critical thinking</a:t>
            </a:r>
          </a:p>
          <a:p>
            <a:pPr marL="0" indent="0">
              <a:buNone/>
            </a:pPr>
            <a:r>
              <a:rPr lang="en-US" dirty="0"/>
              <a:t>Part 2: Assessment </a:t>
            </a:r>
          </a:p>
        </p:txBody>
      </p:sp>
    </p:spTree>
    <p:extLst>
      <p:ext uri="{BB962C8B-B14F-4D97-AF65-F5344CB8AC3E}">
        <p14:creationId xmlns:p14="http://schemas.microsoft.com/office/powerpoint/2010/main" val="3482729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E923A-BCAE-406F-AE7A-DAB57175846D}"/>
              </a:ext>
            </a:extLst>
          </p:cNvPr>
          <p:cNvSpPr>
            <a:spLocks noGrp="1"/>
          </p:cNvSpPr>
          <p:nvPr>
            <p:ph type="title"/>
          </p:nvPr>
        </p:nvSpPr>
        <p:spPr/>
        <p:txBody>
          <a:bodyPr/>
          <a:lstStyle/>
          <a:p>
            <a:r>
              <a:rPr lang="en-US" dirty="0"/>
              <a:t>Final day: beat the flood</a:t>
            </a:r>
          </a:p>
        </p:txBody>
      </p:sp>
      <p:pic>
        <p:nvPicPr>
          <p:cNvPr id="18434" name="Picture 2" descr="Ð ÐµÐ·ÑÐ»ÑÑÐ°Ñ Ð¿Ð¾ÑÑÐºÑ Ð·Ð¾Ð±ÑÐ°Ð¶ÐµÐ½Ñ Ð·Ð° Ð·Ð°Ð¿Ð¸ÑÐ¾Ð¼ &quot;beat the flood&quot;">
            <a:extLst>
              <a:ext uri="{FF2B5EF4-FFF2-40B4-BE49-F238E27FC236}">
                <a16:creationId xmlns:a16="http://schemas.microsoft.com/office/drawing/2014/main" id="{515A22A9-1945-4F37-A203-6A673DFBA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13" y="2060341"/>
            <a:ext cx="4281487" cy="320698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Ð ÐµÐ·ÑÐ»ÑÑÐ°Ñ Ð¿Ð¾ÑÑÐºÑ Ð·Ð¾Ð±ÑÐ°Ð¶ÐµÐ½Ñ Ð·Ð° Ð·Ð°Ð¿Ð¸ÑÐ¾Ð¼ &quot;beat the flood&quot;">
            <a:extLst>
              <a:ext uri="{FF2B5EF4-FFF2-40B4-BE49-F238E27FC236}">
                <a16:creationId xmlns:a16="http://schemas.microsoft.com/office/drawing/2014/main" id="{E8663BB2-6AC2-4322-A6AF-2EE6DDBC9B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2378" y="2060342"/>
            <a:ext cx="5034426" cy="3206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625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7B4B-A84A-4D2C-A106-74F493259A5E}"/>
              </a:ext>
            </a:extLst>
          </p:cNvPr>
          <p:cNvSpPr>
            <a:spLocks noGrp="1"/>
          </p:cNvSpPr>
          <p:nvPr>
            <p:ph type="title"/>
          </p:nvPr>
        </p:nvSpPr>
        <p:spPr/>
        <p:txBody>
          <a:bodyPr/>
          <a:lstStyle/>
          <a:p>
            <a:r>
              <a:rPr lang="en-US" dirty="0"/>
              <a:t>Part 2:  assessment </a:t>
            </a:r>
          </a:p>
        </p:txBody>
      </p:sp>
      <p:sp>
        <p:nvSpPr>
          <p:cNvPr id="3" name="Text Placeholder 2">
            <a:extLst>
              <a:ext uri="{FF2B5EF4-FFF2-40B4-BE49-F238E27FC236}">
                <a16:creationId xmlns:a16="http://schemas.microsoft.com/office/drawing/2014/main" id="{75FC9F9A-5E45-4E54-AFA1-5A9BA02D2F3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761653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D5E0C-9F87-49B9-8C89-711E0C80FA99}"/>
              </a:ext>
            </a:extLst>
          </p:cNvPr>
          <p:cNvSpPr>
            <a:spLocks noGrp="1"/>
          </p:cNvSpPr>
          <p:nvPr>
            <p:ph type="title"/>
          </p:nvPr>
        </p:nvSpPr>
        <p:spPr/>
        <p:txBody>
          <a:bodyPr/>
          <a:lstStyle/>
          <a:p>
            <a:r>
              <a:rPr lang="en-US" dirty="0"/>
              <a:t>US education system overview</a:t>
            </a:r>
          </a:p>
        </p:txBody>
      </p:sp>
      <p:sp>
        <p:nvSpPr>
          <p:cNvPr id="3" name="Content Placeholder 2">
            <a:extLst>
              <a:ext uri="{FF2B5EF4-FFF2-40B4-BE49-F238E27FC236}">
                <a16:creationId xmlns:a16="http://schemas.microsoft.com/office/drawing/2014/main" id="{798F73AC-FB88-4610-A5CF-F46F13EBAA6F}"/>
              </a:ext>
            </a:extLst>
          </p:cNvPr>
          <p:cNvSpPr>
            <a:spLocks noGrp="1"/>
          </p:cNvSpPr>
          <p:nvPr>
            <p:ph idx="1"/>
          </p:nvPr>
        </p:nvSpPr>
        <p:spPr/>
        <p:txBody>
          <a:bodyPr/>
          <a:lstStyle/>
          <a:p>
            <a:r>
              <a:rPr lang="en-US" dirty="0"/>
              <a:t>Federal role</a:t>
            </a:r>
          </a:p>
          <a:p>
            <a:r>
              <a:rPr lang="en-US" dirty="0"/>
              <a:t>State role</a:t>
            </a:r>
          </a:p>
          <a:p>
            <a:r>
              <a:rPr lang="en-US" dirty="0"/>
              <a:t>Local role </a:t>
            </a:r>
          </a:p>
        </p:txBody>
      </p:sp>
      <p:pic>
        <p:nvPicPr>
          <p:cNvPr id="1026" name="Picture 2" descr="Image result for map of 50 states">
            <a:extLst>
              <a:ext uri="{FF2B5EF4-FFF2-40B4-BE49-F238E27FC236}">
                <a16:creationId xmlns:a16="http://schemas.microsoft.com/office/drawing/2014/main" id="{9C636380-A780-4F2D-96B9-AE115E5DA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855" y="2015732"/>
            <a:ext cx="5445760" cy="3743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284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674C6-0DD1-451A-89A0-C0F7F0247487}"/>
              </a:ext>
            </a:extLst>
          </p:cNvPr>
          <p:cNvSpPr>
            <a:spLocks noGrp="1"/>
          </p:cNvSpPr>
          <p:nvPr>
            <p:ph type="title"/>
          </p:nvPr>
        </p:nvSpPr>
        <p:spPr/>
        <p:txBody>
          <a:bodyPr/>
          <a:lstStyle/>
          <a:p>
            <a:r>
              <a:rPr lang="en-US" dirty="0"/>
              <a:t>US overview continued</a:t>
            </a:r>
          </a:p>
        </p:txBody>
      </p:sp>
      <p:sp>
        <p:nvSpPr>
          <p:cNvPr id="3" name="Content Placeholder 2">
            <a:extLst>
              <a:ext uri="{FF2B5EF4-FFF2-40B4-BE49-F238E27FC236}">
                <a16:creationId xmlns:a16="http://schemas.microsoft.com/office/drawing/2014/main" id="{5EF38152-ED20-407E-B331-CA18A3817A81}"/>
              </a:ext>
            </a:extLst>
          </p:cNvPr>
          <p:cNvSpPr>
            <a:spLocks noGrp="1"/>
          </p:cNvSpPr>
          <p:nvPr>
            <p:ph idx="1"/>
          </p:nvPr>
        </p:nvSpPr>
        <p:spPr/>
        <p:txBody>
          <a:bodyPr/>
          <a:lstStyle/>
          <a:p>
            <a:r>
              <a:rPr lang="en-US" dirty="0"/>
              <a:t>Pre-K</a:t>
            </a:r>
          </a:p>
          <a:p>
            <a:r>
              <a:rPr lang="en-US" dirty="0"/>
              <a:t>K-12</a:t>
            </a:r>
          </a:p>
          <a:p>
            <a:r>
              <a:rPr lang="en-US" dirty="0"/>
              <a:t>Higher education</a:t>
            </a:r>
          </a:p>
          <a:p>
            <a:pPr lvl="1"/>
            <a:r>
              <a:rPr lang="en-US" dirty="0"/>
              <a:t>Associate’s degree</a:t>
            </a:r>
          </a:p>
          <a:p>
            <a:pPr lvl="1"/>
            <a:r>
              <a:rPr lang="en-US" dirty="0"/>
              <a:t>Bachelor’s degree</a:t>
            </a:r>
          </a:p>
          <a:p>
            <a:pPr lvl="1"/>
            <a:r>
              <a:rPr lang="en-US" dirty="0"/>
              <a:t>Master’s degree</a:t>
            </a:r>
          </a:p>
          <a:p>
            <a:pPr lvl="1"/>
            <a:r>
              <a:rPr lang="en-US" dirty="0"/>
              <a:t>PhD</a:t>
            </a:r>
          </a:p>
          <a:p>
            <a:pPr lvl="1"/>
            <a:r>
              <a:rPr lang="en-US" dirty="0"/>
              <a:t>Professional degree (MD, JD) </a:t>
            </a:r>
          </a:p>
        </p:txBody>
      </p:sp>
    </p:spTree>
    <p:extLst>
      <p:ext uri="{BB962C8B-B14F-4D97-AF65-F5344CB8AC3E}">
        <p14:creationId xmlns:p14="http://schemas.microsoft.com/office/powerpoint/2010/main" val="19747390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1564B-08F0-483B-8109-940A734D0012}"/>
              </a:ext>
            </a:extLst>
          </p:cNvPr>
          <p:cNvSpPr>
            <a:spLocks noGrp="1"/>
          </p:cNvSpPr>
          <p:nvPr>
            <p:ph type="title"/>
          </p:nvPr>
        </p:nvSpPr>
        <p:spPr/>
        <p:txBody>
          <a:bodyPr/>
          <a:lstStyle/>
          <a:p>
            <a:r>
              <a:rPr lang="en-US" dirty="0"/>
              <a:t>US education: public vs. private</a:t>
            </a:r>
          </a:p>
        </p:txBody>
      </p:sp>
      <p:sp>
        <p:nvSpPr>
          <p:cNvPr id="3" name="Content Placeholder 2">
            <a:extLst>
              <a:ext uri="{FF2B5EF4-FFF2-40B4-BE49-F238E27FC236}">
                <a16:creationId xmlns:a16="http://schemas.microsoft.com/office/drawing/2014/main" id="{563BE269-EA07-440D-9BB5-C9D72FFEE245}"/>
              </a:ext>
            </a:extLst>
          </p:cNvPr>
          <p:cNvSpPr>
            <a:spLocks noGrp="1"/>
          </p:cNvSpPr>
          <p:nvPr>
            <p:ph idx="1"/>
          </p:nvPr>
        </p:nvSpPr>
        <p:spPr/>
        <p:txBody>
          <a:bodyPr>
            <a:normAutofit fontScale="70000" lnSpcReduction="20000"/>
          </a:bodyPr>
          <a:lstStyle/>
          <a:p>
            <a:r>
              <a:rPr lang="en-US" dirty="0"/>
              <a:t>All: </a:t>
            </a:r>
            <a:r>
              <a:rPr lang="en-US" b="1" dirty="0"/>
              <a:t>132,853 K-12 schools</a:t>
            </a:r>
            <a:endParaRPr lang="en-US" dirty="0"/>
          </a:p>
          <a:p>
            <a:pPr lvl="1"/>
            <a:r>
              <a:rPr lang="en-US" dirty="0"/>
              <a:t>Elementary schools: </a:t>
            </a:r>
            <a:r>
              <a:rPr lang="en-US" b="1" dirty="0"/>
              <a:t>88,665</a:t>
            </a:r>
            <a:endParaRPr lang="en-US" dirty="0"/>
          </a:p>
          <a:p>
            <a:pPr lvl="1"/>
            <a:r>
              <a:rPr lang="en-US" dirty="0"/>
              <a:t>Secondary schools: </a:t>
            </a:r>
            <a:r>
              <a:rPr lang="en-US" b="1" dirty="0"/>
              <a:t>26,986</a:t>
            </a:r>
            <a:endParaRPr lang="en-US" dirty="0"/>
          </a:p>
          <a:p>
            <a:pPr lvl="1"/>
            <a:r>
              <a:rPr lang="en-US" dirty="0"/>
              <a:t>Combined schools: </a:t>
            </a:r>
            <a:r>
              <a:rPr lang="en-US" b="1" dirty="0"/>
              <a:t>16,511</a:t>
            </a:r>
            <a:endParaRPr lang="en-US" dirty="0"/>
          </a:p>
          <a:p>
            <a:pPr lvl="1"/>
            <a:r>
              <a:rPr lang="en-US" dirty="0"/>
              <a:t>Other: </a:t>
            </a:r>
            <a:r>
              <a:rPr lang="en-US" b="1" dirty="0"/>
              <a:t>691</a:t>
            </a:r>
          </a:p>
          <a:p>
            <a:pPr lvl="1"/>
            <a:endParaRPr lang="en-US" b="1" dirty="0"/>
          </a:p>
          <a:p>
            <a:r>
              <a:rPr lang="en-US" dirty="0"/>
              <a:t>Traditional public schools: </a:t>
            </a:r>
            <a:r>
              <a:rPr lang="en-US" b="1" dirty="0"/>
              <a:t>91,422</a:t>
            </a:r>
            <a:r>
              <a:rPr lang="en-US" dirty="0"/>
              <a:t> (2015-16, </a:t>
            </a:r>
            <a:r>
              <a:rPr lang="en-US" b="1" dirty="0">
                <a:hlinkClick r:id="rId2"/>
              </a:rPr>
              <a:t>Source</a:t>
            </a:r>
            <a:r>
              <a:rPr lang="en-US" dirty="0"/>
              <a:t>)</a:t>
            </a:r>
          </a:p>
          <a:p>
            <a:r>
              <a:rPr lang="en-US" dirty="0"/>
              <a:t>Public charter schools: </a:t>
            </a:r>
            <a:r>
              <a:rPr lang="en-US" b="1" dirty="0"/>
              <a:t>6,855</a:t>
            </a:r>
            <a:r>
              <a:rPr lang="en-US" dirty="0"/>
              <a:t> (2015-16, </a:t>
            </a:r>
            <a:r>
              <a:rPr lang="en-US" b="1" dirty="0">
                <a:hlinkClick r:id="rId3"/>
              </a:rPr>
              <a:t>Source</a:t>
            </a:r>
            <a:r>
              <a:rPr lang="en-US" dirty="0"/>
              <a:t>)</a:t>
            </a:r>
          </a:p>
          <a:p>
            <a:r>
              <a:rPr lang="en-US" dirty="0"/>
              <a:t>Private schools: </a:t>
            </a:r>
            <a:r>
              <a:rPr lang="en-US" b="1" dirty="0"/>
              <a:t>34,576</a:t>
            </a:r>
            <a:r>
              <a:rPr lang="en-US" dirty="0"/>
              <a:t> (2015-16, </a:t>
            </a:r>
            <a:r>
              <a:rPr lang="en-US" b="1" dirty="0">
                <a:hlinkClick r:id="rId2"/>
              </a:rPr>
              <a:t>Source</a:t>
            </a:r>
            <a:r>
              <a:rPr lang="en-US" dirty="0"/>
              <a:t>)</a:t>
            </a:r>
          </a:p>
          <a:p>
            <a:endParaRPr lang="en-US" dirty="0"/>
          </a:p>
          <a:p>
            <a:pPr marL="0" indent="0">
              <a:buNone/>
            </a:pPr>
            <a:r>
              <a:rPr lang="en-US" dirty="0"/>
              <a:t>https://www.edweek.org/ew/issues/education-statistics/index.html</a:t>
            </a:r>
          </a:p>
          <a:p>
            <a:pPr lvl="1"/>
            <a:endParaRPr lang="en-US" b="1" dirty="0"/>
          </a:p>
        </p:txBody>
      </p:sp>
    </p:spTree>
    <p:extLst>
      <p:ext uri="{BB962C8B-B14F-4D97-AF65-F5344CB8AC3E}">
        <p14:creationId xmlns:p14="http://schemas.microsoft.com/office/powerpoint/2010/main" val="1872292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A22C-6100-47AD-BA89-2F3DDF165AA0}"/>
              </a:ext>
            </a:extLst>
          </p:cNvPr>
          <p:cNvSpPr>
            <a:spLocks noGrp="1"/>
          </p:cNvSpPr>
          <p:nvPr>
            <p:ph type="title"/>
          </p:nvPr>
        </p:nvSpPr>
        <p:spPr/>
        <p:txBody>
          <a:bodyPr/>
          <a:lstStyle/>
          <a:p>
            <a:r>
              <a:rPr lang="en-US" dirty="0"/>
              <a:t>Hot topics in US education</a:t>
            </a:r>
          </a:p>
        </p:txBody>
      </p:sp>
    </p:spTree>
    <p:extLst>
      <p:ext uri="{BB962C8B-B14F-4D97-AF65-F5344CB8AC3E}">
        <p14:creationId xmlns:p14="http://schemas.microsoft.com/office/powerpoint/2010/main" val="1570942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EF929-6556-4361-B31D-695B49D57E6A}"/>
              </a:ext>
            </a:extLst>
          </p:cNvPr>
          <p:cNvSpPr>
            <a:spLocks noGrp="1"/>
          </p:cNvSpPr>
          <p:nvPr>
            <p:ph type="title"/>
          </p:nvPr>
        </p:nvSpPr>
        <p:spPr/>
        <p:txBody>
          <a:bodyPr/>
          <a:lstStyle/>
          <a:p>
            <a:r>
              <a:rPr lang="en-US" dirty="0"/>
              <a:t>Common Core</a:t>
            </a:r>
          </a:p>
        </p:txBody>
      </p:sp>
      <p:pic>
        <p:nvPicPr>
          <p:cNvPr id="2050" name="Picture 2" descr="Image result for common core standards curriculum assessment">
            <a:extLst>
              <a:ext uri="{FF2B5EF4-FFF2-40B4-BE49-F238E27FC236}">
                <a16:creationId xmlns:a16="http://schemas.microsoft.com/office/drawing/2014/main" id="{D198A54C-673C-4CEE-B8BA-15D2AF372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379" y="2089269"/>
            <a:ext cx="3968163" cy="36452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B103273-C91D-43F3-AC92-7CC2A7AD4A21}"/>
              </a:ext>
            </a:extLst>
          </p:cNvPr>
          <p:cNvSpPr/>
          <p:nvPr/>
        </p:nvSpPr>
        <p:spPr>
          <a:xfrm>
            <a:off x="1507379" y="5668325"/>
            <a:ext cx="3857625" cy="646331"/>
          </a:xfrm>
          <a:prstGeom prst="rect">
            <a:avLst/>
          </a:prstGeom>
        </p:spPr>
        <p:txBody>
          <a:bodyPr wrap="square">
            <a:spAutoFit/>
          </a:bodyPr>
          <a:lstStyle/>
          <a:p>
            <a:r>
              <a:rPr lang="en-US" sz="1200" dirty="0"/>
              <a:t>https://edwp.educ.msu.edu/green-and-write/2015/common-core-state-standards-alignments/</a:t>
            </a:r>
          </a:p>
        </p:txBody>
      </p:sp>
      <p:pic>
        <p:nvPicPr>
          <p:cNvPr id="2052" name="Picture 4" descr="Image result for common core map">
            <a:extLst>
              <a:ext uri="{FF2B5EF4-FFF2-40B4-BE49-F238E27FC236}">
                <a16:creationId xmlns:a16="http://schemas.microsoft.com/office/drawing/2014/main" id="{6E95B2B3-620A-4E74-B8BC-2FBEF9705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7394" y="2298886"/>
            <a:ext cx="4738255" cy="2895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A9EB4BF-C663-4542-A515-4F097BD25B7B}"/>
              </a:ext>
            </a:extLst>
          </p:cNvPr>
          <p:cNvSpPr/>
          <p:nvPr/>
        </p:nvSpPr>
        <p:spPr>
          <a:xfrm>
            <a:off x="6922508" y="5316452"/>
            <a:ext cx="3857625" cy="646331"/>
          </a:xfrm>
          <a:prstGeom prst="rect">
            <a:avLst/>
          </a:prstGeom>
        </p:spPr>
        <p:txBody>
          <a:bodyPr wrap="square">
            <a:spAutoFit/>
          </a:bodyPr>
          <a:lstStyle/>
          <a:p>
            <a:r>
              <a:rPr lang="en-US" sz="1200" dirty="0"/>
              <a:t>https://www.edweek.org/ew/section/multimedia/map-states-academic-standards-common-core-or.html</a:t>
            </a:r>
          </a:p>
        </p:txBody>
      </p:sp>
    </p:spTree>
    <p:extLst>
      <p:ext uri="{BB962C8B-B14F-4D97-AF65-F5344CB8AC3E}">
        <p14:creationId xmlns:p14="http://schemas.microsoft.com/office/powerpoint/2010/main" val="473570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F8B7F-5A81-4DF6-9AAF-00353CCED612}"/>
              </a:ext>
            </a:extLst>
          </p:cNvPr>
          <p:cNvSpPr>
            <a:spLocks noGrp="1"/>
          </p:cNvSpPr>
          <p:nvPr>
            <p:ph type="title"/>
          </p:nvPr>
        </p:nvSpPr>
        <p:spPr/>
        <p:txBody>
          <a:bodyPr/>
          <a:lstStyle/>
          <a:p>
            <a:r>
              <a:rPr lang="en-US" dirty="0"/>
              <a:t>Testing</a:t>
            </a:r>
          </a:p>
        </p:txBody>
      </p:sp>
      <p:pic>
        <p:nvPicPr>
          <p:cNvPr id="3074" name="Picture 2" descr="Image result for standardized testing">
            <a:extLst>
              <a:ext uri="{FF2B5EF4-FFF2-40B4-BE49-F238E27FC236}">
                <a16:creationId xmlns:a16="http://schemas.microsoft.com/office/drawing/2014/main" id="{F3DB3E39-9797-4C30-AA80-EEF9B9A979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1531" y="1925346"/>
            <a:ext cx="5316537" cy="41281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9C516B6-7AD9-455B-B1B3-A81BEA52893A}"/>
              </a:ext>
            </a:extLst>
          </p:cNvPr>
          <p:cNvSpPr/>
          <p:nvPr/>
        </p:nvSpPr>
        <p:spPr>
          <a:xfrm>
            <a:off x="3688080" y="6581001"/>
            <a:ext cx="6096000" cy="276999"/>
          </a:xfrm>
          <a:prstGeom prst="rect">
            <a:avLst/>
          </a:prstGeom>
        </p:spPr>
        <p:txBody>
          <a:bodyPr>
            <a:spAutoFit/>
          </a:bodyPr>
          <a:lstStyle/>
          <a:p>
            <a:r>
              <a:rPr lang="en-US" sz="1200" dirty="0"/>
              <a:t>https://www.scoop.it/topic/standardized-testing-by-meleny-weber</a:t>
            </a:r>
          </a:p>
        </p:txBody>
      </p:sp>
    </p:spTree>
    <p:extLst>
      <p:ext uri="{BB962C8B-B14F-4D97-AF65-F5344CB8AC3E}">
        <p14:creationId xmlns:p14="http://schemas.microsoft.com/office/powerpoint/2010/main" val="18199654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CF039-EAC5-4F98-95E8-80B912CD64FB}"/>
              </a:ext>
            </a:extLst>
          </p:cNvPr>
          <p:cNvSpPr>
            <a:spLocks noGrp="1"/>
          </p:cNvSpPr>
          <p:nvPr>
            <p:ph type="title"/>
          </p:nvPr>
        </p:nvSpPr>
        <p:spPr/>
        <p:txBody>
          <a:bodyPr/>
          <a:lstStyle/>
          <a:p>
            <a:r>
              <a:rPr lang="en-US" dirty="0"/>
              <a:t>US: English language learners</a:t>
            </a:r>
          </a:p>
        </p:txBody>
      </p:sp>
      <p:sp>
        <p:nvSpPr>
          <p:cNvPr id="3" name="Content Placeholder 2">
            <a:extLst>
              <a:ext uri="{FF2B5EF4-FFF2-40B4-BE49-F238E27FC236}">
                <a16:creationId xmlns:a16="http://schemas.microsoft.com/office/drawing/2014/main" id="{D39D7707-AB5E-4AD3-BA5D-C14050DC832D}"/>
              </a:ext>
            </a:extLst>
          </p:cNvPr>
          <p:cNvSpPr>
            <a:spLocks noGrp="1"/>
          </p:cNvSpPr>
          <p:nvPr>
            <p:ph idx="1"/>
          </p:nvPr>
        </p:nvSpPr>
        <p:spPr>
          <a:xfrm>
            <a:off x="1840386" y="2141835"/>
            <a:ext cx="8825659" cy="3416300"/>
          </a:xfrm>
        </p:spPr>
        <p:txBody>
          <a:bodyPr/>
          <a:lstStyle/>
          <a:p>
            <a:pPr marL="0" indent="0">
              <a:buNone/>
            </a:pPr>
            <a:r>
              <a:rPr lang="en-US" dirty="0"/>
              <a:t>“The number of English language learners in American public schools continues to rise.</a:t>
            </a:r>
          </a:p>
          <a:p>
            <a:pPr marL="0" indent="0">
              <a:buNone/>
            </a:pPr>
            <a:r>
              <a:rPr lang="en-US" dirty="0"/>
              <a:t>About </a:t>
            </a:r>
            <a:r>
              <a:rPr lang="en-US" b="1" dirty="0"/>
              <a:t>9.5 percent of public school students were English language learners in 2015,</a:t>
            </a:r>
            <a:r>
              <a:rPr lang="en-US" dirty="0"/>
              <a:t> the U.S. Department of Education reports. That was about 4.8 million students across the country.</a:t>
            </a:r>
          </a:p>
          <a:p>
            <a:pPr marL="0" indent="0">
              <a:buNone/>
            </a:pPr>
            <a:r>
              <a:rPr lang="en-US" b="1" dirty="0"/>
              <a:t>That number had risen from 8.1 percent </a:t>
            </a:r>
            <a:r>
              <a:rPr lang="en-US" dirty="0"/>
              <a:t>– or 3.8 million students – in 2000, the department’s </a:t>
            </a:r>
            <a:r>
              <a:rPr lang="en-US" dirty="0">
                <a:hlinkClick r:id="rId2"/>
              </a:rPr>
              <a:t>National Center for Education Statistics</a:t>
            </a:r>
            <a:r>
              <a:rPr lang="en-US" dirty="0"/>
              <a:t> said.”</a:t>
            </a:r>
          </a:p>
          <a:p>
            <a:endParaRPr lang="en-US" dirty="0"/>
          </a:p>
        </p:txBody>
      </p:sp>
      <p:sp>
        <p:nvSpPr>
          <p:cNvPr id="4" name="Rectangle 3">
            <a:extLst>
              <a:ext uri="{FF2B5EF4-FFF2-40B4-BE49-F238E27FC236}">
                <a16:creationId xmlns:a16="http://schemas.microsoft.com/office/drawing/2014/main" id="{975734D8-E90B-4BF3-B6FD-64D4A8E94801}"/>
              </a:ext>
            </a:extLst>
          </p:cNvPr>
          <p:cNvSpPr/>
          <p:nvPr/>
        </p:nvSpPr>
        <p:spPr>
          <a:xfrm>
            <a:off x="3276600" y="5384551"/>
            <a:ext cx="6096000" cy="923330"/>
          </a:xfrm>
          <a:prstGeom prst="rect">
            <a:avLst/>
          </a:prstGeom>
        </p:spPr>
        <p:txBody>
          <a:bodyPr>
            <a:spAutoFit/>
          </a:bodyPr>
          <a:lstStyle/>
          <a:p>
            <a:r>
              <a:rPr lang="en-US" dirty="0"/>
              <a:t>https://learningenglish.voanews.com/a/number-of-english-learners-in-us-schools-keeps-rising/4635659.html</a:t>
            </a:r>
          </a:p>
        </p:txBody>
      </p:sp>
    </p:spTree>
    <p:extLst>
      <p:ext uri="{BB962C8B-B14F-4D97-AF65-F5344CB8AC3E}">
        <p14:creationId xmlns:p14="http://schemas.microsoft.com/office/powerpoint/2010/main" val="9833687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E086-75A0-42A8-9BF3-26DC629A5C0F}"/>
              </a:ext>
            </a:extLst>
          </p:cNvPr>
          <p:cNvSpPr>
            <a:spLocks noGrp="1"/>
          </p:cNvSpPr>
          <p:nvPr>
            <p:ph type="title"/>
          </p:nvPr>
        </p:nvSpPr>
        <p:spPr/>
        <p:txBody>
          <a:bodyPr/>
          <a:lstStyle/>
          <a:p>
            <a:r>
              <a:rPr lang="en-US" dirty="0"/>
              <a:t>Who are ELLs?</a:t>
            </a:r>
          </a:p>
        </p:txBody>
      </p:sp>
      <p:sp>
        <p:nvSpPr>
          <p:cNvPr id="3" name="Content Placeholder 2">
            <a:extLst>
              <a:ext uri="{FF2B5EF4-FFF2-40B4-BE49-F238E27FC236}">
                <a16:creationId xmlns:a16="http://schemas.microsoft.com/office/drawing/2014/main" id="{18EAA481-3ABC-41BB-8346-3B76A33290FA}"/>
              </a:ext>
            </a:extLst>
          </p:cNvPr>
          <p:cNvSpPr>
            <a:spLocks noGrp="1"/>
          </p:cNvSpPr>
          <p:nvPr>
            <p:ph idx="1"/>
          </p:nvPr>
        </p:nvSpPr>
        <p:spPr/>
        <p:txBody>
          <a:bodyPr/>
          <a:lstStyle/>
          <a:p>
            <a:r>
              <a:rPr lang="en-US" dirty="0"/>
              <a:t>Immigrants and children of immigrants</a:t>
            </a:r>
          </a:p>
          <a:p>
            <a:r>
              <a:rPr lang="en-US" dirty="0"/>
              <a:t>Heritage language speakers</a:t>
            </a:r>
          </a:p>
          <a:p>
            <a:r>
              <a:rPr lang="en-US" dirty="0"/>
              <a:t>Speakers of indigenous languages</a:t>
            </a:r>
          </a:p>
        </p:txBody>
      </p:sp>
      <p:pic>
        <p:nvPicPr>
          <p:cNvPr id="7170" name="Picture 2" descr="Image result for esl elementary school students">
            <a:extLst>
              <a:ext uri="{FF2B5EF4-FFF2-40B4-BE49-F238E27FC236}">
                <a16:creationId xmlns:a16="http://schemas.microsoft.com/office/drawing/2014/main" id="{929F48DC-9DC2-4168-B064-900B514202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153560"/>
            <a:ext cx="5209540" cy="34747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C3E113D-0A39-457C-B777-C055DBD7F357}"/>
              </a:ext>
            </a:extLst>
          </p:cNvPr>
          <p:cNvSpPr/>
          <p:nvPr/>
        </p:nvSpPr>
        <p:spPr>
          <a:xfrm>
            <a:off x="6863715" y="5628323"/>
            <a:ext cx="4602480" cy="461665"/>
          </a:xfrm>
          <a:prstGeom prst="rect">
            <a:avLst/>
          </a:prstGeom>
        </p:spPr>
        <p:txBody>
          <a:bodyPr wrap="square">
            <a:spAutoFit/>
          </a:bodyPr>
          <a:lstStyle/>
          <a:p>
            <a:r>
              <a:rPr lang="en-US" sz="1200" dirty="0"/>
              <a:t>http://go-neighborhoods.org/northside/esl-classes-at-clemente-martinez-elementary-school/</a:t>
            </a:r>
          </a:p>
        </p:txBody>
      </p:sp>
    </p:spTree>
    <p:extLst>
      <p:ext uri="{BB962C8B-B14F-4D97-AF65-F5344CB8AC3E}">
        <p14:creationId xmlns:p14="http://schemas.microsoft.com/office/powerpoint/2010/main" val="3289918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7B4B-A84A-4D2C-A106-74F493259A5E}"/>
              </a:ext>
            </a:extLst>
          </p:cNvPr>
          <p:cNvSpPr>
            <a:spLocks noGrp="1"/>
          </p:cNvSpPr>
          <p:nvPr>
            <p:ph type="title"/>
          </p:nvPr>
        </p:nvSpPr>
        <p:spPr/>
        <p:txBody>
          <a:bodyPr/>
          <a:lstStyle/>
          <a:p>
            <a:r>
              <a:rPr lang="en-US" dirty="0"/>
              <a:t>Part 1: critical thinking</a:t>
            </a:r>
          </a:p>
        </p:txBody>
      </p:sp>
      <p:sp>
        <p:nvSpPr>
          <p:cNvPr id="3" name="Text Placeholder 2">
            <a:extLst>
              <a:ext uri="{FF2B5EF4-FFF2-40B4-BE49-F238E27FC236}">
                <a16:creationId xmlns:a16="http://schemas.microsoft.com/office/drawing/2014/main" id="{75FC9F9A-5E45-4E54-AFA1-5A9BA02D2F3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538863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FD5369-759D-405F-8F29-33EF5EBC5508}"/>
              </a:ext>
            </a:extLst>
          </p:cNvPr>
          <p:cNvPicPr>
            <a:picLocks noChangeAspect="1"/>
          </p:cNvPicPr>
          <p:nvPr/>
        </p:nvPicPr>
        <p:blipFill>
          <a:blip r:embed="rId2"/>
          <a:stretch>
            <a:fillRect/>
          </a:stretch>
        </p:blipFill>
        <p:spPr>
          <a:xfrm>
            <a:off x="2462826" y="187324"/>
            <a:ext cx="7707652" cy="4787265"/>
          </a:xfrm>
          <a:prstGeom prst="rect">
            <a:avLst/>
          </a:prstGeom>
        </p:spPr>
      </p:pic>
      <p:pic>
        <p:nvPicPr>
          <p:cNvPr id="4" name="Picture 3">
            <a:extLst>
              <a:ext uri="{FF2B5EF4-FFF2-40B4-BE49-F238E27FC236}">
                <a16:creationId xmlns:a16="http://schemas.microsoft.com/office/drawing/2014/main" id="{6C958B89-0B92-445D-BC11-95223D06B2BD}"/>
              </a:ext>
            </a:extLst>
          </p:cNvPr>
          <p:cNvPicPr>
            <a:picLocks noChangeAspect="1"/>
          </p:cNvPicPr>
          <p:nvPr/>
        </p:nvPicPr>
        <p:blipFill>
          <a:blip r:embed="rId3"/>
          <a:stretch>
            <a:fillRect/>
          </a:stretch>
        </p:blipFill>
        <p:spPr>
          <a:xfrm>
            <a:off x="2462826" y="4868568"/>
            <a:ext cx="7707652" cy="1989432"/>
          </a:xfrm>
          <a:prstGeom prst="rect">
            <a:avLst/>
          </a:prstGeom>
        </p:spPr>
      </p:pic>
      <p:sp>
        <p:nvSpPr>
          <p:cNvPr id="2" name="Rectangle 1">
            <a:extLst>
              <a:ext uri="{FF2B5EF4-FFF2-40B4-BE49-F238E27FC236}">
                <a16:creationId xmlns:a16="http://schemas.microsoft.com/office/drawing/2014/main" id="{BCEDFA1A-3F3D-4CE3-B1F4-31D604039C0F}"/>
              </a:ext>
            </a:extLst>
          </p:cNvPr>
          <p:cNvSpPr/>
          <p:nvPr/>
        </p:nvSpPr>
        <p:spPr>
          <a:xfrm>
            <a:off x="4030000" y="6488668"/>
            <a:ext cx="4573303" cy="369332"/>
          </a:xfrm>
          <a:prstGeom prst="rect">
            <a:avLst/>
          </a:prstGeom>
        </p:spPr>
        <p:txBody>
          <a:bodyPr wrap="none">
            <a:spAutoFit/>
          </a:bodyPr>
          <a:lstStyle/>
          <a:p>
            <a:r>
              <a:rPr lang="en-US" dirty="0">
                <a:hlinkClick r:id="rId4"/>
              </a:rPr>
              <a:t>https://wida.wisc.edu/memberships/consortium</a:t>
            </a:r>
            <a:endParaRPr lang="en-US" dirty="0"/>
          </a:p>
        </p:txBody>
      </p:sp>
    </p:spTree>
    <p:extLst>
      <p:ext uri="{BB962C8B-B14F-4D97-AF65-F5344CB8AC3E}">
        <p14:creationId xmlns:p14="http://schemas.microsoft.com/office/powerpoint/2010/main" val="4488794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 ÐµÐ·ÑÐ»ÑÑÐ°Ñ Ð¿Ð¾ÑÑÐºÑ Ð·Ð¾Ð±ÑÐ°Ð¶ÐµÐ½Ñ Ð·Ð° Ð·Ð°Ð¿Ð¸ÑÐ¾Ð¼ &quot;sat&quot;">
            <a:extLst>
              <a:ext uri="{FF2B5EF4-FFF2-40B4-BE49-F238E27FC236}">
                <a16:creationId xmlns:a16="http://schemas.microsoft.com/office/drawing/2014/main" id="{17F74D99-7DD2-42D8-96B1-544187DD24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358" y="788670"/>
            <a:ext cx="4253162" cy="42531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14BE4CD-EFE7-400E-BED0-31C2A2D74A9A}"/>
              </a:ext>
            </a:extLst>
          </p:cNvPr>
          <p:cNvPicPr>
            <a:picLocks noChangeAspect="1"/>
          </p:cNvPicPr>
          <p:nvPr/>
        </p:nvPicPr>
        <p:blipFill>
          <a:blip r:embed="rId3"/>
          <a:stretch>
            <a:fillRect/>
          </a:stretch>
        </p:blipFill>
        <p:spPr>
          <a:xfrm>
            <a:off x="8729277" y="1581014"/>
            <a:ext cx="1562803" cy="3695972"/>
          </a:xfrm>
          <a:prstGeom prst="rect">
            <a:avLst/>
          </a:prstGeom>
        </p:spPr>
      </p:pic>
      <p:sp>
        <p:nvSpPr>
          <p:cNvPr id="4" name="Rectangle 3">
            <a:extLst>
              <a:ext uri="{FF2B5EF4-FFF2-40B4-BE49-F238E27FC236}">
                <a16:creationId xmlns:a16="http://schemas.microsoft.com/office/drawing/2014/main" id="{DFD6398C-7EDF-45BD-AD81-1157AB802324}"/>
              </a:ext>
            </a:extLst>
          </p:cNvPr>
          <p:cNvSpPr/>
          <p:nvPr/>
        </p:nvSpPr>
        <p:spPr>
          <a:xfrm>
            <a:off x="2404744" y="5699998"/>
            <a:ext cx="7829551" cy="369332"/>
          </a:xfrm>
          <a:prstGeom prst="rect">
            <a:avLst/>
          </a:prstGeom>
        </p:spPr>
        <p:txBody>
          <a:bodyPr wrap="square">
            <a:spAutoFit/>
          </a:bodyPr>
          <a:lstStyle/>
          <a:p>
            <a:r>
              <a:rPr lang="en-US" dirty="0">
                <a:hlinkClick r:id="rId4"/>
              </a:rPr>
              <a:t>https://reports.collegeboard.org/sat-suite-program-results/class-2018-results</a:t>
            </a:r>
            <a:endParaRPr lang="en-US" dirty="0"/>
          </a:p>
        </p:txBody>
      </p:sp>
    </p:spTree>
    <p:extLst>
      <p:ext uri="{BB962C8B-B14F-4D97-AF65-F5344CB8AC3E}">
        <p14:creationId xmlns:p14="http://schemas.microsoft.com/office/powerpoint/2010/main" val="22232606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D23FED-F65D-408F-9E28-6FC6FC39D9E4}"/>
              </a:ext>
            </a:extLst>
          </p:cNvPr>
          <p:cNvPicPr>
            <a:picLocks noChangeAspect="1"/>
          </p:cNvPicPr>
          <p:nvPr/>
        </p:nvPicPr>
        <p:blipFill>
          <a:blip r:embed="rId2"/>
          <a:stretch>
            <a:fillRect/>
          </a:stretch>
        </p:blipFill>
        <p:spPr>
          <a:xfrm>
            <a:off x="1088978" y="492125"/>
            <a:ext cx="9843603" cy="2961640"/>
          </a:xfrm>
          <a:prstGeom prst="rect">
            <a:avLst/>
          </a:prstGeom>
        </p:spPr>
      </p:pic>
      <p:pic>
        <p:nvPicPr>
          <p:cNvPr id="5" name="Picture 4">
            <a:extLst>
              <a:ext uri="{FF2B5EF4-FFF2-40B4-BE49-F238E27FC236}">
                <a16:creationId xmlns:a16="http://schemas.microsoft.com/office/drawing/2014/main" id="{9906AF48-8658-4BCB-9F40-C3D9FB5F3465}"/>
              </a:ext>
            </a:extLst>
          </p:cNvPr>
          <p:cNvPicPr>
            <a:picLocks noChangeAspect="1"/>
          </p:cNvPicPr>
          <p:nvPr/>
        </p:nvPicPr>
        <p:blipFill>
          <a:blip r:embed="rId3"/>
          <a:stretch>
            <a:fillRect/>
          </a:stretch>
        </p:blipFill>
        <p:spPr>
          <a:xfrm>
            <a:off x="647382" y="3702685"/>
            <a:ext cx="11039475" cy="1809750"/>
          </a:xfrm>
          <a:prstGeom prst="rect">
            <a:avLst/>
          </a:prstGeom>
        </p:spPr>
      </p:pic>
      <p:sp>
        <p:nvSpPr>
          <p:cNvPr id="6" name="Rectangle 5">
            <a:extLst>
              <a:ext uri="{FF2B5EF4-FFF2-40B4-BE49-F238E27FC236}">
                <a16:creationId xmlns:a16="http://schemas.microsoft.com/office/drawing/2014/main" id="{01AAACB1-DA1B-4861-8C1A-1A46A8927445}"/>
              </a:ext>
            </a:extLst>
          </p:cNvPr>
          <p:cNvSpPr/>
          <p:nvPr/>
        </p:nvSpPr>
        <p:spPr>
          <a:xfrm>
            <a:off x="2404744" y="5699998"/>
            <a:ext cx="7829551" cy="369332"/>
          </a:xfrm>
          <a:prstGeom prst="rect">
            <a:avLst/>
          </a:prstGeom>
        </p:spPr>
        <p:txBody>
          <a:bodyPr wrap="square">
            <a:spAutoFit/>
          </a:bodyPr>
          <a:lstStyle/>
          <a:p>
            <a:r>
              <a:rPr lang="en-US" dirty="0">
                <a:hlinkClick r:id="rId4"/>
              </a:rPr>
              <a:t>https://reports.collegeboard.org/sat-suite-program-results/class-2018-results</a:t>
            </a:r>
            <a:endParaRPr lang="en-US" dirty="0"/>
          </a:p>
        </p:txBody>
      </p:sp>
    </p:spTree>
    <p:extLst>
      <p:ext uri="{BB962C8B-B14F-4D97-AF65-F5344CB8AC3E}">
        <p14:creationId xmlns:p14="http://schemas.microsoft.com/office/powerpoint/2010/main" val="16271032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3D6B59-13C3-46EE-88F2-BF9A2783F624}"/>
              </a:ext>
            </a:extLst>
          </p:cNvPr>
          <p:cNvPicPr>
            <a:picLocks noChangeAspect="1"/>
          </p:cNvPicPr>
          <p:nvPr/>
        </p:nvPicPr>
        <p:blipFill>
          <a:blip r:embed="rId2"/>
          <a:stretch>
            <a:fillRect/>
          </a:stretch>
        </p:blipFill>
        <p:spPr>
          <a:xfrm>
            <a:off x="1509124" y="779898"/>
            <a:ext cx="9173752" cy="4767462"/>
          </a:xfrm>
          <a:prstGeom prst="rect">
            <a:avLst/>
          </a:prstGeom>
        </p:spPr>
      </p:pic>
      <p:sp>
        <p:nvSpPr>
          <p:cNvPr id="3" name="Rectangle 2">
            <a:extLst>
              <a:ext uri="{FF2B5EF4-FFF2-40B4-BE49-F238E27FC236}">
                <a16:creationId xmlns:a16="http://schemas.microsoft.com/office/drawing/2014/main" id="{0C9FA400-129D-40D5-893D-CE494AF994DB}"/>
              </a:ext>
            </a:extLst>
          </p:cNvPr>
          <p:cNvSpPr/>
          <p:nvPr/>
        </p:nvSpPr>
        <p:spPr>
          <a:xfrm>
            <a:off x="2404744" y="5699998"/>
            <a:ext cx="7829551" cy="369332"/>
          </a:xfrm>
          <a:prstGeom prst="rect">
            <a:avLst/>
          </a:prstGeom>
        </p:spPr>
        <p:txBody>
          <a:bodyPr wrap="square">
            <a:spAutoFit/>
          </a:bodyPr>
          <a:lstStyle/>
          <a:p>
            <a:r>
              <a:rPr lang="en-US" dirty="0">
                <a:hlinkClick r:id="rId3"/>
              </a:rPr>
              <a:t>https://reports.collegeboard.org/sat-suite-program-results/class-2018-results</a:t>
            </a:r>
            <a:endParaRPr lang="en-US" dirty="0"/>
          </a:p>
        </p:txBody>
      </p:sp>
    </p:spTree>
    <p:extLst>
      <p:ext uri="{BB962C8B-B14F-4D97-AF65-F5344CB8AC3E}">
        <p14:creationId xmlns:p14="http://schemas.microsoft.com/office/powerpoint/2010/main" val="8181295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F4BDB-2421-4B71-8FFC-1EBDAED4A816}"/>
              </a:ext>
            </a:extLst>
          </p:cNvPr>
          <p:cNvSpPr>
            <a:spLocks noGrp="1"/>
          </p:cNvSpPr>
          <p:nvPr>
            <p:ph type="title"/>
          </p:nvPr>
        </p:nvSpPr>
        <p:spPr/>
        <p:txBody>
          <a:bodyPr/>
          <a:lstStyle/>
          <a:p>
            <a:r>
              <a:rPr lang="en-US" dirty="0"/>
              <a:t>Sat: sources of controversy </a:t>
            </a:r>
          </a:p>
        </p:txBody>
      </p:sp>
      <p:sp>
        <p:nvSpPr>
          <p:cNvPr id="3" name="Content Placeholder 2">
            <a:extLst>
              <a:ext uri="{FF2B5EF4-FFF2-40B4-BE49-F238E27FC236}">
                <a16:creationId xmlns:a16="http://schemas.microsoft.com/office/drawing/2014/main" id="{0F847DF9-6820-4CD3-8196-B00764B5931A}"/>
              </a:ext>
            </a:extLst>
          </p:cNvPr>
          <p:cNvSpPr>
            <a:spLocks noGrp="1"/>
          </p:cNvSpPr>
          <p:nvPr>
            <p:ph idx="1"/>
          </p:nvPr>
        </p:nvSpPr>
        <p:spPr>
          <a:xfrm>
            <a:off x="1294362" y="2311007"/>
            <a:ext cx="9603275" cy="3450613"/>
          </a:xfrm>
        </p:spPr>
        <p:txBody>
          <a:bodyPr/>
          <a:lstStyle/>
          <a:p>
            <a:r>
              <a:rPr lang="en-US" dirty="0"/>
              <a:t>Disparate performance across groups</a:t>
            </a:r>
          </a:p>
          <a:p>
            <a:r>
              <a:rPr lang="en-US" dirty="0"/>
              <a:t>Weight given to scores in college admissions process </a:t>
            </a:r>
          </a:p>
        </p:txBody>
      </p:sp>
    </p:spTree>
    <p:extLst>
      <p:ext uri="{BB962C8B-B14F-4D97-AF65-F5344CB8AC3E}">
        <p14:creationId xmlns:p14="http://schemas.microsoft.com/office/powerpoint/2010/main" val="3730502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CFC88-0D10-4A10-9F02-8BDA7473E901}"/>
              </a:ext>
            </a:extLst>
          </p:cNvPr>
          <p:cNvSpPr txBox="1">
            <a:spLocks/>
          </p:cNvSpPr>
          <p:nvPr/>
        </p:nvSpPr>
        <p:spPr>
          <a:xfrm>
            <a:off x="1677106" y="1842454"/>
            <a:ext cx="4171480" cy="2471104"/>
          </a:xfrm>
          <a:prstGeom prst="rect">
            <a:avLst/>
          </a:prstGeom>
        </p:spPr>
        <p:txBody>
          <a:bodyPr vert="horz" lIns="91440" tIns="45720" rIns="91440" bIns="0" rtlCol="0" anchor="b">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4800" dirty="0"/>
              <a:t>Thank you!</a:t>
            </a:r>
            <a:br>
              <a:rPr lang="en-US" sz="4800" dirty="0"/>
            </a:br>
            <a:r>
              <a:rPr lang="en-US" sz="4800" dirty="0" err="1"/>
              <a:t>Дякую</a:t>
            </a:r>
            <a:r>
              <a:rPr lang="en-US" sz="4800" dirty="0"/>
              <a:t>!</a:t>
            </a:r>
            <a:br>
              <a:rPr lang="en-US" sz="4800" dirty="0"/>
            </a:br>
            <a:br>
              <a:rPr lang="en-US" sz="4800" dirty="0"/>
            </a:br>
            <a:r>
              <a:rPr lang="en-US" sz="2200" dirty="0"/>
              <a:t>Kristine.nugent@gmail.com</a:t>
            </a:r>
          </a:p>
        </p:txBody>
      </p:sp>
      <p:pic>
        <p:nvPicPr>
          <p:cNvPr id="3" name="Picture 2" descr="https://gm1.ggpht.com/nwnwUiCVe4026ZaPCW_O7MW8iBfgXJNn54_bChlzr1RBtsA7m7zbGhfARDtCXxQHSzWJXA64TJds896PO-abGjBGc4NuxOKyqTkeLYxjgEEAIuo9J7SQChcZ0umBBXuGiOoEJRldApJbpVOm_qSnLd_C_pHNrA7J7thBWLbP-PPxeVCHXsCm1IhHUhNgzBpG-iwjwQV_GIATMSiwWyXHtxX_sr0fDbyBv9p7-hTtCZpG3nIkQv12-Hna6zdBXWKPLI-lrCMzi3aPuEGhWjpv-ie6s7TTEGhWjpiUyeDO-qzumGeVuThU8ZGaNzHW_WgXWHPz6ZAsuYd78TFkzeCAH886MwiwiWDdxFFvt-fEYiQ1OlKY3_9Wb6568K4JOO5I2-JzIDOD8jzeq2NeC4F2drte6dFL9IqJ9ZmcjkoD40mn8u7MR5CDV6Sg7f4truWR7qfpxr-h3hw5oGvWnO8txacm6BdmHU5dxSXwLIxiGyCVhUxMz_8TbK62vXODftFDXmWbu9nwRRNyFG87L7OgOFbDXooh7H0f5waf52Ekk4fiTNaZtQgidBbGb_u8zLvdcnn8hWcI5ANVBcm2Fp0Ld09s_Kn-6ZkZwlQGZ7vUgjQPPtkGgEhHNlMvgiUlcKQWSw6KzpOQp2SolZwCgjGLnpyfqD_l08ohhMrd99GpbYZoUPfoboDFQxcu3PoFnOK6K3OUNbSaJumhzY1axbG_AKiXdeXtgiqQddsDmyM=s0-l75-ft-l75-ft">
            <a:extLst>
              <a:ext uri="{FF2B5EF4-FFF2-40B4-BE49-F238E27FC236}">
                <a16:creationId xmlns:a16="http://schemas.microsoft.com/office/drawing/2014/main" id="{948F6CDE-A174-446C-B0CA-3DD5A9635F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985" r="1" b="4831"/>
          <a:stretch/>
        </p:blipFill>
        <p:spPr bwMode="auto">
          <a:xfrm>
            <a:off x="6096000" y="1144920"/>
            <a:ext cx="4821551" cy="3866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96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C1F4-A96E-4B02-B102-5AF25FBC5E51}"/>
              </a:ext>
            </a:extLst>
          </p:cNvPr>
          <p:cNvSpPr>
            <a:spLocks noGrp="1"/>
          </p:cNvSpPr>
          <p:nvPr>
            <p:ph type="title"/>
          </p:nvPr>
        </p:nvSpPr>
        <p:spPr>
          <a:xfrm>
            <a:off x="1925238" y="780563"/>
            <a:ext cx="10571998" cy="970450"/>
          </a:xfrm>
        </p:spPr>
        <p:txBody>
          <a:bodyPr/>
          <a:lstStyle/>
          <a:p>
            <a:r>
              <a:rPr lang="en-US" dirty="0"/>
              <a:t>Goals of education reform in </a:t>
            </a:r>
            <a:r>
              <a:rPr lang="en-US" dirty="0" err="1"/>
              <a:t>ukraine</a:t>
            </a:r>
            <a:endParaRPr lang="en-US" dirty="0"/>
          </a:p>
        </p:txBody>
      </p:sp>
      <p:sp>
        <p:nvSpPr>
          <p:cNvPr id="3" name="Content Placeholder 2">
            <a:extLst>
              <a:ext uri="{FF2B5EF4-FFF2-40B4-BE49-F238E27FC236}">
                <a16:creationId xmlns:a16="http://schemas.microsoft.com/office/drawing/2014/main" id="{649CFC67-B360-4624-8367-592151B74A44}"/>
              </a:ext>
            </a:extLst>
          </p:cNvPr>
          <p:cNvSpPr>
            <a:spLocks noGrp="1"/>
          </p:cNvSpPr>
          <p:nvPr>
            <p:ph idx="1"/>
          </p:nvPr>
        </p:nvSpPr>
        <p:spPr>
          <a:xfrm>
            <a:off x="1154954" y="2603500"/>
            <a:ext cx="9574006" cy="3837940"/>
          </a:xfrm>
        </p:spPr>
        <p:txBody>
          <a:bodyPr>
            <a:normAutofit/>
          </a:bodyPr>
          <a:lstStyle/>
          <a:p>
            <a:pPr marL="457200" lvl="1" indent="0">
              <a:buNone/>
            </a:pPr>
            <a:r>
              <a:rPr lang="en-US" sz="1800" dirty="0"/>
              <a:t>“</a:t>
            </a:r>
            <a:r>
              <a:rPr lang="en-US" sz="1800" b="1" dirty="0"/>
              <a:t>Instead of memorizing facts and definitions, students will acquire competencies. </a:t>
            </a:r>
            <a:r>
              <a:rPr lang="en-US" sz="1800" dirty="0"/>
              <a:t>This is a dynamic combination of knowledge, skills, ways of thinking, opinions, values, and other personal qualities that determine a person's ability to socialize well and to engage in professional and/or further learning activities. </a:t>
            </a:r>
            <a:r>
              <a:rPr lang="en-US" sz="1800" b="1" dirty="0"/>
              <a:t>In other words, core knowledge is formed that will be supplemented with the ability to use this knowledge, with values and skills that Ukrainian school leavers will need in their professional and personal life</a:t>
            </a:r>
            <a:r>
              <a:rPr lang="en-US" sz="1800" dirty="0"/>
              <a:t>.” </a:t>
            </a:r>
          </a:p>
          <a:p>
            <a:pPr marL="457200" lvl="1" indent="0">
              <a:buNone/>
            </a:pPr>
            <a:r>
              <a:rPr lang="en-US" sz="1800" dirty="0"/>
              <a:t>					https://mon.gov.ua/eng/tag/nova-ukrainska-shkola</a:t>
            </a:r>
          </a:p>
        </p:txBody>
      </p:sp>
    </p:spTree>
    <p:extLst>
      <p:ext uri="{BB962C8B-B14F-4D97-AF65-F5344CB8AC3E}">
        <p14:creationId xmlns:p14="http://schemas.microsoft.com/office/powerpoint/2010/main" val="1722763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1AD4A2-B018-4044-B6F5-F5D1FA6D4D83}"/>
              </a:ext>
            </a:extLst>
          </p:cNvPr>
          <p:cNvPicPr>
            <a:picLocks noChangeAspect="1"/>
          </p:cNvPicPr>
          <p:nvPr/>
        </p:nvPicPr>
        <p:blipFill>
          <a:blip r:embed="rId2"/>
          <a:stretch>
            <a:fillRect/>
          </a:stretch>
        </p:blipFill>
        <p:spPr>
          <a:xfrm>
            <a:off x="2942847" y="182880"/>
            <a:ext cx="6563103" cy="5624264"/>
          </a:xfrm>
          <a:prstGeom prst="rect">
            <a:avLst/>
          </a:prstGeom>
        </p:spPr>
      </p:pic>
      <p:sp>
        <p:nvSpPr>
          <p:cNvPr id="4" name="Rectangle 3">
            <a:extLst>
              <a:ext uri="{FF2B5EF4-FFF2-40B4-BE49-F238E27FC236}">
                <a16:creationId xmlns:a16="http://schemas.microsoft.com/office/drawing/2014/main" id="{779BACED-C56F-4F2B-8F10-EDDF8D27E717}"/>
              </a:ext>
            </a:extLst>
          </p:cNvPr>
          <p:cNvSpPr/>
          <p:nvPr/>
        </p:nvSpPr>
        <p:spPr>
          <a:xfrm>
            <a:off x="2790825" y="5807144"/>
            <a:ext cx="9248775" cy="369332"/>
          </a:xfrm>
          <a:prstGeom prst="rect">
            <a:avLst/>
          </a:prstGeom>
        </p:spPr>
        <p:txBody>
          <a:bodyPr wrap="square">
            <a:spAutoFit/>
          </a:bodyPr>
          <a:lstStyle/>
          <a:p>
            <a:r>
              <a:rPr lang="en-US" dirty="0">
                <a:hlinkClick r:id="rId3"/>
              </a:rPr>
              <a:t>https://mon.gov.ua/storage/app/media/zagalna%20serednya/Book-ENG.pdf</a:t>
            </a:r>
            <a:endParaRPr lang="en-US" dirty="0"/>
          </a:p>
        </p:txBody>
      </p:sp>
    </p:spTree>
    <p:extLst>
      <p:ext uri="{BB962C8B-B14F-4D97-AF65-F5344CB8AC3E}">
        <p14:creationId xmlns:p14="http://schemas.microsoft.com/office/powerpoint/2010/main" val="2323658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0A37-904A-4037-8F35-2EAED5C7B12C}"/>
              </a:ext>
            </a:extLst>
          </p:cNvPr>
          <p:cNvSpPr>
            <a:spLocks noGrp="1"/>
          </p:cNvSpPr>
          <p:nvPr>
            <p:ph type="title"/>
          </p:nvPr>
        </p:nvSpPr>
        <p:spPr>
          <a:xfrm>
            <a:off x="1452616" y="962902"/>
            <a:ext cx="3525640" cy="2380828"/>
          </a:xfrm>
        </p:spPr>
        <p:txBody>
          <a:bodyPr vert="horz" lIns="91440" tIns="45720" rIns="91440" bIns="0" rtlCol="0" anchor="b">
            <a:normAutofit/>
          </a:bodyPr>
          <a:lstStyle/>
          <a:p>
            <a:r>
              <a:rPr lang="en-US" sz="4800"/>
              <a:t>What is critical thinking?</a:t>
            </a:r>
          </a:p>
        </p:txBody>
      </p:sp>
      <p:sp>
        <p:nvSpPr>
          <p:cNvPr id="3" name="Text Placeholder 2">
            <a:extLst>
              <a:ext uri="{FF2B5EF4-FFF2-40B4-BE49-F238E27FC236}">
                <a16:creationId xmlns:a16="http://schemas.microsoft.com/office/drawing/2014/main" id="{F1FD0135-EFCE-4A25-8D1F-CE1653917B77}"/>
              </a:ext>
            </a:extLst>
          </p:cNvPr>
          <p:cNvSpPr>
            <a:spLocks noGrp="1"/>
          </p:cNvSpPr>
          <p:nvPr>
            <p:ph type="body" idx="1"/>
          </p:nvPr>
        </p:nvSpPr>
        <p:spPr>
          <a:xfrm>
            <a:off x="1456757" y="3826479"/>
            <a:ext cx="3521499" cy="1610643"/>
          </a:xfrm>
        </p:spPr>
        <p:txBody>
          <a:bodyPr vert="horz" lIns="91440" tIns="91440" rIns="91440" bIns="91440" rtlCol="0">
            <a:normAutofit/>
          </a:bodyPr>
          <a:lstStyle/>
          <a:p>
            <a:r>
              <a:rPr lang="en-US" sz="1600" cap="all" dirty="0"/>
              <a:t>We hear about it everywhere!</a:t>
            </a:r>
          </a:p>
        </p:txBody>
      </p:sp>
      <p:pic>
        <p:nvPicPr>
          <p:cNvPr id="21" name="Picture 2" descr="https://gm1.ggpht.com/nwnwUiCVe4026ZaPCW_O7MW8iBfgXJNn54_bChlzr1RBtsA7m7zbGhfARDtCXxQHSzWJXA64TJds896PO-abGjBGc4NuxOKyqTkeLYxjgEEAIuo9J7SQChcZ0umBBXuGiOoEJRldApJbpVOm_qSnLd_C_pHNrA7J7thBWLbP-PPxeVCHXsCm1IhHUhNgzBpG-iwjwQV_GIATMSiwWyXHtxX_sr0fDbyBv9p7-hTtCZpG3nIkQv12-Hna6zdBXWKPLI-lrCMzi3aPuEGhWjpv-ie6s7TTEGhWjpiUyeDO-qzumGeVuThU8ZGaNzHW_WgXWHPz6ZAsuYd78TFkzeCAH886MwiwiWDdxFFvt-fEYiQ1OlKY3_9Wb6568K4JOO5I2-JzIDOD8jzeq2NeC4F2drte6dFL9IqJ9ZmcjkoD40mn8u7MR5CDV6Sg7f4truWR7qfpxr-h3hw5oGvWnO8txacm6BdmHU5dxSXwLIxiGyCVhUxMz_8TbK62vXODftFDXmWbu9nwRRNyFG87L7OgOFbDXooh7H0f5waf52Ekk4fiTNaZtQgidBbGb_u8zLvdcnn8hWcI5ANVBcm2Fp0Ld09s_Kn-6ZkZwlQGZ7vUgjQPPtkGgEhHNlMvgiUlcKQWSw6KzpOQp2SolZwCgjGLnpyfqD_l08ohhMrd99GpbYZoUPfoboDFQxcu3PoFnOK6K3OUNbSaJumhzY1axbG_AKiXdeXtgiqQddsDmyM=s0-l75-ft-l75-ft">
            <a:extLst>
              <a:ext uri="{FF2B5EF4-FFF2-40B4-BE49-F238E27FC236}">
                <a16:creationId xmlns:a16="http://schemas.microsoft.com/office/drawing/2014/main" id="{7C7A437D-78F5-4409-AC70-45691E2793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985" r="1" b="4831"/>
          <a:stretch/>
        </p:blipFill>
        <p:spPr bwMode="auto">
          <a:xfrm>
            <a:off x="6093926" y="1116345"/>
            <a:ext cx="4821551" cy="386617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642D0545-5631-44AC-8820-46E8D70B55ED}"/>
              </a:ext>
            </a:extLst>
          </p:cNvPr>
          <p:cNvSpPr>
            <a:spLocks noGrp="1"/>
          </p:cNvSpPr>
          <p:nvPr>
            <p:ph type="ftr" sz="quarter" idx="11"/>
          </p:nvPr>
        </p:nvSpPr>
        <p:spPr/>
        <p:txBody>
          <a:bodyPr/>
          <a:lstStyle/>
          <a:p>
            <a:r>
              <a:rPr lang="en-US"/>
              <a:t>Kristine Nugent Fulbright Fellow Ukraine 2019</a:t>
            </a:r>
            <a:endParaRPr lang="en-US" dirty="0"/>
          </a:p>
        </p:txBody>
      </p:sp>
    </p:spTree>
    <p:extLst>
      <p:ext uri="{BB962C8B-B14F-4D97-AF65-F5344CB8AC3E}">
        <p14:creationId xmlns:p14="http://schemas.microsoft.com/office/powerpoint/2010/main" val="872978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5E29D5-3A90-4015-AA65-2E6D5D0E2B44}"/>
              </a:ext>
            </a:extLst>
          </p:cNvPr>
          <p:cNvSpPr txBox="1"/>
          <p:nvPr/>
        </p:nvSpPr>
        <p:spPr>
          <a:xfrm>
            <a:off x="9107539" y="1977576"/>
            <a:ext cx="2418080" cy="2031325"/>
          </a:xfrm>
          <a:prstGeom prst="rect">
            <a:avLst/>
          </a:prstGeom>
          <a:noFill/>
        </p:spPr>
        <p:txBody>
          <a:bodyPr wrap="square" rtlCol="0">
            <a:spAutoFit/>
          </a:bodyPr>
          <a:lstStyle/>
          <a:p>
            <a:r>
              <a:rPr lang="en-US" b="1" i="1" dirty="0"/>
              <a:t>The New Ukrainian School: Conceptual Principles of Secondary School Reform </a:t>
            </a:r>
            <a:r>
              <a:rPr lang="en-US" dirty="0"/>
              <a:t>(Ministry of Education and Science of Ukraine)</a:t>
            </a:r>
          </a:p>
        </p:txBody>
      </p:sp>
      <p:sp>
        <p:nvSpPr>
          <p:cNvPr id="6" name="Rectangle 5">
            <a:extLst>
              <a:ext uri="{FF2B5EF4-FFF2-40B4-BE49-F238E27FC236}">
                <a16:creationId xmlns:a16="http://schemas.microsoft.com/office/drawing/2014/main" id="{791F2315-B41C-471A-AC93-1B56977EFABB}"/>
              </a:ext>
            </a:extLst>
          </p:cNvPr>
          <p:cNvSpPr/>
          <p:nvPr/>
        </p:nvSpPr>
        <p:spPr>
          <a:xfrm>
            <a:off x="8924925" y="5215989"/>
            <a:ext cx="2276475" cy="646331"/>
          </a:xfrm>
          <a:prstGeom prst="rect">
            <a:avLst/>
          </a:prstGeom>
        </p:spPr>
        <p:txBody>
          <a:bodyPr wrap="square">
            <a:spAutoFit/>
          </a:bodyPr>
          <a:lstStyle/>
          <a:p>
            <a:r>
              <a:rPr lang="en-US" sz="1200" dirty="0"/>
              <a:t>https://mon.gov.ua/storage/app/media/zagalna%20serednya/Book-ENG.pdf</a:t>
            </a:r>
          </a:p>
        </p:txBody>
      </p:sp>
      <p:pic>
        <p:nvPicPr>
          <p:cNvPr id="7" name="Picture 6">
            <a:extLst>
              <a:ext uri="{FF2B5EF4-FFF2-40B4-BE49-F238E27FC236}">
                <a16:creationId xmlns:a16="http://schemas.microsoft.com/office/drawing/2014/main" id="{ACDCB72F-FEFD-43A7-98BC-3046C1E3D762}"/>
              </a:ext>
            </a:extLst>
          </p:cNvPr>
          <p:cNvPicPr>
            <a:picLocks noChangeAspect="1"/>
          </p:cNvPicPr>
          <p:nvPr/>
        </p:nvPicPr>
        <p:blipFill>
          <a:blip r:embed="rId2"/>
          <a:stretch>
            <a:fillRect/>
          </a:stretch>
        </p:blipFill>
        <p:spPr>
          <a:xfrm>
            <a:off x="2962644" y="663786"/>
            <a:ext cx="5647956" cy="5198534"/>
          </a:xfrm>
          <a:prstGeom prst="rect">
            <a:avLst/>
          </a:prstGeom>
        </p:spPr>
      </p:pic>
      <p:sp>
        <p:nvSpPr>
          <p:cNvPr id="2" name="Footer Placeholder 1">
            <a:extLst>
              <a:ext uri="{FF2B5EF4-FFF2-40B4-BE49-F238E27FC236}">
                <a16:creationId xmlns:a16="http://schemas.microsoft.com/office/drawing/2014/main" id="{EBDA2382-520C-4648-A0D7-087914A97906}"/>
              </a:ext>
            </a:extLst>
          </p:cNvPr>
          <p:cNvSpPr>
            <a:spLocks noGrp="1"/>
          </p:cNvSpPr>
          <p:nvPr>
            <p:ph type="ftr" sz="quarter" idx="11"/>
          </p:nvPr>
        </p:nvSpPr>
        <p:spPr/>
        <p:txBody>
          <a:bodyPr/>
          <a:lstStyle/>
          <a:p>
            <a:r>
              <a:rPr lang="en-US"/>
              <a:t>Kristine Nugent Fulbright Fellow Ukraine 2019</a:t>
            </a:r>
            <a:endParaRPr lang="en-US" dirty="0"/>
          </a:p>
        </p:txBody>
      </p:sp>
      <p:sp>
        <p:nvSpPr>
          <p:cNvPr id="5" name="Callout: Bent Line 4">
            <a:extLst>
              <a:ext uri="{FF2B5EF4-FFF2-40B4-BE49-F238E27FC236}">
                <a16:creationId xmlns:a16="http://schemas.microsoft.com/office/drawing/2014/main" id="{AF03D437-7449-42A0-8EBE-36A20710DB66}"/>
              </a:ext>
            </a:extLst>
          </p:cNvPr>
          <p:cNvSpPr/>
          <p:nvPr/>
        </p:nvSpPr>
        <p:spPr>
          <a:xfrm flipH="1" flipV="1">
            <a:off x="1204912" y="2727841"/>
            <a:ext cx="1576388" cy="1070424"/>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FCF22B7-F3A4-4995-953A-8A4C1CD5C8E6}"/>
              </a:ext>
            </a:extLst>
          </p:cNvPr>
          <p:cNvSpPr txBox="1"/>
          <p:nvPr/>
        </p:nvSpPr>
        <p:spPr>
          <a:xfrm>
            <a:off x="1276350" y="2785999"/>
            <a:ext cx="1371969" cy="954107"/>
          </a:xfrm>
          <a:prstGeom prst="rect">
            <a:avLst/>
          </a:prstGeom>
          <a:noFill/>
        </p:spPr>
        <p:txBody>
          <a:bodyPr wrap="square" rtlCol="0">
            <a:spAutoFit/>
          </a:bodyPr>
          <a:lstStyle/>
          <a:p>
            <a:pPr algn="ctr"/>
            <a:r>
              <a:rPr lang="en-US" sz="2800" dirty="0"/>
              <a:t>critical thinking</a:t>
            </a:r>
          </a:p>
        </p:txBody>
      </p:sp>
    </p:spTree>
    <p:extLst>
      <p:ext uri="{BB962C8B-B14F-4D97-AF65-F5344CB8AC3E}">
        <p14:creationId xmlns:p14="http://schemas.microsoft.com/office/powerpoint/2010/main" val="122279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3</TotalTime>
  <Words>1819</Words>
  <Application>Microsoft Office PowerPoint</Application>
  <PresentationFormat>Widescreen</PresentationFormat>
  <Paragraphs>204</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Gill Sans MT</vt:lpstr>
      <vt:lpstr>Helmet</vt:lpstr>
      <vt:lpstr>ProximaNova</vt:lpstr>
      <vt:lpstr>Gallery</vt:lpstr>
      <vt:lpstr>Perspectives on education reform, critical thinking,  and assessment</vt:lpstr>
      <vt:lpstr>Welcome!</vt:lpstr>
      <vt:lpstr>curriculum: animal planet</vt:lpstr>
      <vt:lpstr>Our plan</vt:lpstr>
      <vt:lpstr>Part 1: critical thinking</vt:lpstr>
      <vt:lpstr>Goals of education reform in ukraine</vt:lpstr>
      <vt:lpstr>PowerPoint Presentation</vt:lpstr>
      <vt:lpstr>What is critical thinking?</vt:lpstr>
      <vt:lpstr>PowerPoint Presentation</vt:lpstr>
      <vt:lpstr>PowerPoint Presentation</vt:lpstr>
      <vt:lpstr>PowerPoint Presentation</vt:lpstr>
      <vt:lpstr>PowerPoint Presentation</vt:lpstr>
      <vt:lpstr>PowerPoint Presentation</vt:lpstr>
      <vt:lpstr>Critical thinking definition</vt:lpstr>
      <vt:lpstr>Creative thinking definition </vt:lpstr>
      <vt:lpstr>PowerPoint Presentation</vt:lpstr>
      <vt:lpstr>PowerPoint Presentation</vt:lpstr>
      <vt:lpstr>PowerPoint Presentation</vt:lpstr>
      <vt:lpstr>PowerPoint Presentation</vt:lpstr>
      <vt:lpstr>Why is critical thinking important in the foreign language classroom? </vt:lpstr>
      <vt:lpstr>Bloom’s taxonomy </vt:lpstr>
      <vt:lpstr>PowerPoint Presentation</vt:lpstr>
      <vt:lpstr>PowerPoint Presentation</vt:lpstr>
      <vt:lpstr>PowerPoint Presentation</vt:lpstr>
      <vt:lpstr>what about low proficiency levels?</vt:lpstr>
      <vt:lpstr>Arguments for critical thinking in the foreign language classroom, regardless of student level:</vt:lpstr>
      <vt:lpstr>PowerPoint Presentation</vt:lpstr>
      <vt:lpstr>Arguments for critical thinking in the foreign language classroom, regardless of student level:</vt:lpstr>
      <vt:lpstr>How can I incorporate more critical thinking into my teaching? </vt:lpstr>
      <vt:lpstr>General rules of thumb </vt:lpstr>
      <vt:lpstr>PowerPoint Presentation</vt:lpstr>
      <vt:lpstr>Camp theme:  animals and their adaptations</vt:lpstr>
      <vt:lpstr>Camp theme:  animals and their adaptations</vt:lpstr>
      <vt:lpstr>Camp theme:  animals and their adaptations</vt:lpstr>
      <vt:lpstr>Critical thinking activities </vt:lpstr>
      <vt:lpstr>Critical thinking activity:  dichotomous key</vt:lpstr>
      <vt:lpstr>Critical thinking activity:  dichotomous key</vt:lpstr>
      <vt:lpstr>Critical thinking activity:  an interactive food web</vt:lpstr>
      <vt:lpstr>Critical thinking activity: heart rate changes </vt:lpstr>
      <vt:lpstr>Final day: beat the flood</vt:lpstr>
      <vt:lpstr>Part 2:  assessment </vt:lpstr>
      <vt:lpstr>US education system overview</vt:lpstr>
      <vt:lpstr>US overview continued</vt:lpstr>
      <vt:lpstr>US education: public vs. private</vt:lpstr>
      <vt:lpstr>Hot topics in US education</vt:lpstr>
      <vt:lpstr>Common Core</vt:lpstr>
      <vt:lpstr>Testing</vt:lpstr>
      <vt:lpstr>US: English language learners</vt:lpstr>
      <vt:lpstr>Who are ELLs?</vt:lpstr>
      <vt:lpstr>PowerPoint Presentation</vt:lpstr>
      <vt:lpstr>PowerPoint Presentation</vt:lpstr>
      <vt:lpstr>PowerPoint Presentation</vt:lpstr>
      <vt:lpstr>PowerPoint Presentation</vt:lpstr>
      <vt:lpstr>Sat: sources of controversy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Perspectives on education reform, critical thinking,  and assessment</dc:title>
  <dc:creator>Kristine Nugent</dc:creator>
  <cp:lastModifiedBy>Kristine Nugent</cp:lastModifiedBy>
  <cp:revision>1</cp:revision>
  <dcterms:created xsi:type="dcterms:W3CDTF">2019-05-06T14:19:56Z</dcterms:created>
  <dcterms:modified xsi:type="dcterms:W3CDTF">2019-05-06T14:23:31Z</dcterms:modified>
</cp:coreProperties>
</file>